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92" r:id="rId1"/>
  </p:sldMasterIdLst>
  <p:notesMasterIdLst>
    <p:notesMasterId r:id="rId27"/>
  </p:notesMasterIdLst>
  <p:handoutMasterIdLst>
    <p:handoutMasterId r:id="rId28"/>
  </p:handoutMasterIdLst>
  <p:sldIdLst>
    <p:sldId id="257" r:id="rId2"/>
    <p:sldId id="286" r:id="rId3"/>
    <p:sldId id="266" r:id="rId4"/>
    <p:sldId id="308" r:id="rId5"/>
    <p:sldId id="316" r:id="rId6"/>
    <p:sldId id="310" r:id="rId7"/>
    <p:sldId id="321" r:id="rId8"/>
    <p:sldId id="322" r:id="rId9"/>
    <p:sldId id="323" r:id="rId10"/>
    <p:sldId id="324" r:id="rId11"/>
    <p:sldId id="317" r:id="rId12"/>
    <p:sldId id="329" r:id="rId13"/>
    <p:sldId id="326" r:id="rId14"/>
    <p:sldId id="327" r:id="rId15"/>
    <p:sldId id="328" r:id="rId16"/>
    <p:sldId id="318" r:id="rId17"/>
    <p:sldId id="330" r:id="rId18"/>
    <p:sldId id="331" r:id="rId19"/>
    <p:sldId id="332" r:id="rId20"/>
    <p:sldId id="333" r:id="rId21"/>
    <p:sldId id="319" r:id="rId22"/>
    <p:sldId id="320" r:id="rId23"/>
    <p:sldId id="300" r:id="rId24"/>
    <p:sldId id="334" r:id="rId25"/>
    <p:sldId id="33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BF19B5-7515-4C5C-B84F-3D7B2FF2EE83}" v="4" dt="2023-08-09T15:38:16.4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387" autoAdjust="0"/>
  </p:normalViewPr>
  <p:slideViewPr>
    <p:cSldViewPr snapToGrid="0" showGuides="1">
      <p:cViewPr varScale="1">
        <p:scale>
          <a:sx n="40" d="100"/>
          <a:sy n="40" d="100"/>
        </p:scale>
        <p:origin x="1684" y="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90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ad sawkar" userId="3b20705a0ed2ffcb" providerId="LiveId" clId="{8EBF19B5-7515-4C5C-B84F-3D7B2FF2EE83}"/>
    <pc:docChg chg="undo custSel modSld">
      <pc:chgData name="harshad sawkar" userId="3b20705a0ed2ffcb" providerId="LiveId" clId="{8EBF19B5-7515-4C5C-B84F-3D7B2FF2EE83}" dt="2023-08-09T15:38:41.532" v="18" actId="255"/>
      <pc:docMkLst>
        <pc:docMk/>
      </pc:docMkLst>
      <pc:sldChg chg="modTransition">
        <pc:chgData name="harshad sawkar" userId="3b20705a0ed2ffcb" providerId="LiveId" clId="{8EBF19B5-7515-4C5C-B84F-3D7B2FF2EE83}" dt="2023-08-09T15:29:45.199" v="1"/>
        <pc:sldMkLst>
          <pc:docMk/>
          <pc:sldMk cId="1495496538" sldId="257"/>
        </pc:sldMkLst>
      </pc:sldChg>
      <pc:sldChg chg="delSp modTransition modAnim">
        <pc:chgData name="harshad sawkar" userId="3b20705a0ed2ffcb" providerId="LiveId" clId="{8EBF19B5-7515-4C5C-B84F-3D7B2FF2EE83}" dt="2023-08-09T15:29:45.199" v="1"/>
        <pc:sldMkLst>
          <pc:docMk/>
          <pc:sldMk cId="1300311978" sldId="266"/>
        </pc:sldMkLst>
        <pc:picChg chg="del">
          <ac:chgData name="harshad sawkar" userId="3b20705a0ed2ffcb" providerId="LiveId" clId="{8EBF19B5-7515-4C5C-B84F-3D7B2FF2EE83}" dt="2023-08-09T15:29:42.486" v="0"/>
          <ac:picMkLst>
            <pc:docMk/>
            <pc:sldMk cId="1300311978" sldId="266"/>
            <ac:picMk id="3" creationId="{C78F4EA9-C8BA-B5ED-4628-77A0F6697C1A}"/>
          </ac:picMkLst>
        </pc:picChg>
      </pc:sldChg>
      <pc:sldChg chg="modTransition">
        <pc:chgData name="harshad sawkar" userId="3b20705a0ed2ffcb" providerId="LiveId" clId="{8EBF19B5-7515-4C5C-B84F-3D7B2FF2EE83}" dt="2023-08-09T15:29:45.199" v="1"/>
        <pc:sldMkLst>
          <pc:docMk/>
          <pc:sldMk cId="1154969311" sldId="286"/>
        </pc:sldMkLst>
      </pc:sldChg>
      <pc:sldChg chg="delSp modTransition modAnim">
        <pc:chgData name="harshad sawkar" userId="3b20705a0ed2ffcb" providerId="LiveId" clId="{8EBF19B5-7515-4C5C-B84F-3D7B2FF2EE83}" dt="2023-08-09T15:29:45.199" v="1"/>
        <pc:sldMkLst>
          <pc:docMk/>
          <pc:sldMk cId="2900026269" sldId="300"/>
        </pc:sldMkLst>
        <pc:picChg chg="del">
          <ac:chgData name="harshad sawkar" userId="3b20705a0ed2ffcb" providerId="LiveId" clId="{8EBF19B5-7515-4C5C-B84F-3D7B2FF2EE83}" dt="2023-08-09T15:29:45.199" v="1"/>
          <ac:picMkLst>
            <pc:docMk/>
            <pc:sldMk cId="2900026269" sldId="300"/>
            <ac:picMk id="13" creationId="{5CB4247B-9B82-F42D-95E6-7C76F92B3FC9}"/>
          </ac:picMkLst>
        </pc:picChg>
      </pc:sldChg>
      <pc:sldChg chg="modTransition">
        <pc:chgData name="harshad sawkar" userId="3b20705a0ed2ffcb" providerId="LiveId" clId="{8EBF19B5-7515-4C5C-B84F-3D7B2FF2EE83}" dt="2023-08-09T15:29:45.199" v="1"/>
        <pc:sldMkLst>
          <pc:docMk/>
          <pc:sldMk cId="3802855826" sldId="308"/>
        </pc:sldMkLst>
      </pc:sldChg>
      <pc:sldChg chg="modTransition">
        <pc:chgData name="harshad sawkar" userId="3b20705a0ed2ffcb" providerId="LiveId" clId="{8EBF19B5-7515-4C5C-B84F-3D7B2FF2EE83}" dt="2023-08-09T15:29:45.199" v="1"/>
        <pc:sldMkLst>
          <pc:docMk/>
          <pc:sldMk cId="2041081671" sldId="310"/>
        </pc:sldMkLst>
      </pc:sldChg>
      <pc:sldChg chg="modTransition">
        <pc:chgData name="harshad sawkar" userId="3b20705a0ed2ffcb" providerId="LiveId" clId="{8EBF19B5-7515-4C5C-B84F-3D7B2FF2EE83}" dt="2023-08-09T15:29:45.199" v="1"/>
        <pc:sldMkLst>
          <pc:docMk/>
          <pc:sldMk cId="1717128712" sldId="316"/>
        </pc:sldMkLst>
      </pc:sldChg>
      <pc:sldChg chg="modTransition">
        <pc:chgData name="harshad sawkar" userId="3b20705a0ed2ffcb" providerId="LiveId" clId="{8EBF19B5-7515-4C5C-B84F-3D7B2FF2EE83}" dt="2023-08-09T15:29:45.199" v="1"/>
        <pc:sldMkLst>
          <pc:docMk/>
          <pc:sldMk cId="614464022" sldId="317"/>
        </pc:sldMkLst>
      </pc:sldChg>
      <pc:sldChg chg="modTransition">
        <pc:chgData name="harshad sawkar" userId="3b20705a0ed2ffcb" providerId="LiveId" clId="{8EBF19B5-7515-4C5C-B84F-3D7B2FF2EE83}" dt="2023-08-09T15:29:45.199" v="1"/>
        <pc:sldMkLst>
          <pc:docMk/>
          <pc:sldMk cId="2542927334" sldId="318"/>
        </pc:sldMkLst>
      </pc:sldChg>
      <pc:sldChg chg="modTransition">
        <pc:chgData name="harshad sawkar" userId="3b20705a0ed2ffcb" providerId="LiveId" clId="{8EBF19B5-7515-4C5C-B84F-3D7B2FF2EE83}" dt="2023-08-09T15:29:45.199" v="1"/>
        <pc:sldMkLst>
          <pc:docMk/>
          <pc:sldMk cId="2889336266" sldId="319"/>
        </pc:sldMkLst>
      </pc:sldChg>
      <pc:sldChg chg="modTransition">
        <pc:chgData name="harshad sawkar" userId="3b20705a0ed2ffcb" providerId="LiveId" clId="{8EBF19B5-7515-4C5C-B84F-3D7B2FF2EE83}" dt="2023-08-09T15:29:45.199" v="1"/>
        <pc:sldMkLst>
          <pc:docMk/>
          <pc:sldMk cId="2353814008" sldId="320"/>
        </pc:sldMkLst>
      </pc:sldChg>
      <pc:sldChg chg="modTransition">
        <pc:chgData name="harshad sawkar" userId="3b20705a0ed2ffcb" providerId="LiveId" clId="{8EBF19B5-7515-4C5C-B84F-3D7B2FF2EE83}" dt="2023-08-09T15:29:45.199" v="1"/>
        <pc:sldMkLst>
          <pc:docMk/>
          <pc:sldMk cId="822163778" sldId="321"/>
        </pc:sldMkLst>
      </pc:sldChg>
      <pc:sldChg chg="modTransition">
        <pc:chgData name="harshad sawkar" userId="3b20705a0ed2ffcb" providerId="LiveId" clId="{8EBF19B5-7515-4C5C-B84F-3D7B2FF2EE83}" dt="2023-08-09T15:29:45.199" v="1"/>
        <pc:sldMkLst>
          <pc:docMk/>
          <pc:sldMk cId="1595813383" sldId="322"/>
        </pc:sldMkLst>
      </pc:sldChg>
      <pc:sldChg chg="modTransition">
        <pc:chgData name="harshad sawkar" userId="3b20705a0ed2ffcb" providerId="LiveId" clId="{8EBF19B5-7515-4C5C-B84F-3D7B2FF2EE83}" dt="2023-08-09T15:29:45.199" v="1"/>
        <pc:sldMkLst>
          <pc:docMk/>
          <pc:sldMk cId="1154936903" sldId="323"/>
        </pc:sldMkLst>
      </pc:sldChg>
      <pc:sldChg chg="modTransition">
        <pc:chgData name="harshad sawkar" userId="3b20705a0ed2ffcb" providerId="LiveId" clId="{8EBF19B5-7515-4C5C-B84F-3D7B2FF2EE83}" dt="2023-08-09T15:29:45.199" v="1"/>
        <pc:sldMkLst>
          <pc:docMk/>
          <pc:sldMk cId="1782819433" sldId="324"/>
        </pc:sldMkLst>
      </pc:sldChg>
      <pc:sldChg chg="modTransition">
        <pc:chgData name="harshad sawkar" userId="3b20705a0ed2ffcb" providerId="LiveId" clId="{8EBF19B5-7515-4C5C-B84F-3D7B2FF2EE83}" dt="2023-08-09T15:29:45.199" v="1"/>
        <pc:sldMkLst>
          <pc:docMk/>
          <pc:sldMk cId="3378192072" sldId="326"/>
        </pc:sldMkLst>
      </pc:sldChg>
      <pc:sldChg chg="modTransition">
        <pc:chgData name="harshad sawkar" userId="3b20705a0ed2ffcb" providerId="LiveId" clId="{8EBF19B5-7515-4C5C-B84F-3D7B2FF2EE83}" dt="2023-08-09T15:29:45.199" v="1"/>
        <pc:sldMkLst>
          <pc:docMk/>
          <pc:sldMk cId="1024285321" sldId="327"/>
        </pc:sldMkLst>
      </pc:sldChg>
      <pc:sldChg chg="modTransition">
        <pc:chgData name="harshad sawkar" userId="3b20705a0ed2ffcb" providerId="LiveId" clId="{8EBF19B5-7515-4C5C-B84F-3D7B2FF2EE83}" dt="2023-08-09T15:29:45.199" v="1"/>
        <pc:sldMkLst>
          <pc:docMk/>
          <pc:sldMk cId="2452821152" sldId="328"/>
        </pc:sldMkLst>
      </pc:sldChg>
      <pc:sldChg chg="modTransition">
        <pc:chgData name="harshad sawkar" userId="3b20705a0ed2ffcb" providerId="LiveId" clId="{8EBF19B5-7515-4C5C-B84F-3D7B2FF2EE83}" dt="2023-08-09T15:29:45.199" v="1"/>
        <pc:sldMkLst>
          <pc:docMk/>
          <pc:sldMk cId="3191604227" sldId="329"/>
        </pc:sldMkLst>
      </pc:sldChg>
      <pc:sldChg chg="modTransition">
        <pc:chgData name="harshad sawkar" userId="3b20705a0ed2ffcb" providerId="LiveId" clId="{8EBF19B5-7515-4C5C-B84F-3D7B2FF2EE83}" dt="2023-08-09T15:29:45.199" v="1"/>
        <pc:sldMkLst>
          <pc:docMk/>
          <pc:sldMk cId="2294925279" sldId="330"/>
        </pc:sldMkLst>
      </pc:sldChg>
      <pc:sldChg chg="modTransition">
        <pc:chgData name="harshad sawkar" userId="3b20705a0ed2ffcb" providerId="LiveId" clId="{8EBF19B5-7515-4C5C-B84F-3D7B2FF2EE83}" dt="2023-08-09T15:29:45.199" v="1"/>
        <pc:sldMkLst>
          <pc:docMk/>
          <pc:sldMk cId="795169802" sldId="331"/>
        </pc:sldMkLst>
      </pc:sldChg>
      <pc:sldChg chg="modTransition">
        <pc:chgData name="harshad sawkar" userId="3b20705a0ed2ffcb" providerId="LiveId" clId="{8EBF19B5-7515-4C5C-B84F-3D7B2FF2EE83}" dt="2023-08-09T15:29:45.199" v="1"/>
        <pc:sldMkLst>
          <pc:docMk/>
          <pc:sldMk cId="998650352" sldId="332"/>
        </pc:sldMkLst>
      </pc:sldChg>
      <pc:sldChg chg="modTransition">
        <pc:chgData name="harshad sawkar" userId="3b20705a0ed2ffcb" providerId="LiveId" clId="{8EBF19B5-7515-4C5C-B84F-3D7B2FF2EE83}" dt="2023-08-09T15:29:45.199" v="1"/>
        <pc:sldMkLst>
          <pc:docMk/>
          <pc:sldMk cId="2885404486" sldId="333"/>
        </pc:sldMkLst>
      </pc:sldChg>
      <pc:sldChg chg="modTransition modNotesTx">
        <pc:chgData name="harshad sawkar" userId="3b20705a0ed2ffcb" providerId="LiveId" clId="{8EBF19B5-7515-4C5C-B84F-3D7B2FF2EE83}" dt="2023-08-09T15:30:23.970" v="13" actId="20577"/>
        <pc:sldMkLst>
          <pc:docMk/>
          <pc:sldMk cId="2242046942" sldId="334"/>
        </pc:sldMkLst>
      </pc:sldChg>
      <pc:sldChg chg="addSp modSp mod modTransition">
        <pc:chgData name="harshad sawkar" userId="3b20705a0ed2ffcb" providerId="LiveId" clId="{8EBF19B5-7515-4C5C-B84F-3D7B2FF2EE83}" dt="2023-08-09T15:38:41.532" v="18" actId="255"/>
        <pc:sldMkLst>
          <pc:docMk/>
          <pc:sldMk cId="2475886202" sldId="335"/>
        </pc:sldMkLst>
        <pc:spChg chg="add mod">
          <ac:chgData name="harshad sawkar" userId="3b20705a0ed2ffcb" providerId="LiveId" clId="{8EBF19B5-7515-4C5C-B84F-3D7B2FF2EE83}" dt="2023-08-09T15:38:41.532" v="18" actId="255"/>
          <ac:spMkLst>
            <pc:docMk/>
            <pc:sldMk cId="2475886202" sldId="335"/>
            <ac:spMk id="2" creationId="{939F1803-F2B3-5511-5BE7-A95330E60905}"/>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92ABD1-8B5F-4F87-8997-D836F69CDF78}"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E9EAEFCD-D892-4F91-A611-651CDB9CF908}">
      <dgm:prSet custT="1"/>
      <dgm:spPr/>
      <dgm:t>
        <a:bodyPr/>
        <a:lstStyle/>
        <a:p>
          <a:pPr>
            <a:lnSpc>
              <a:spcPct val="100000"/>
            </a:lnSpc>
          </a:pPr>
          <a:r>
            <a:rPr lang="en-US" sz="1800" b="1" i="0" dirty="0"/>
            <a:t>The objective of this project is to develop a Power BI dashboard using the Retail Database to provide comprehensive insights into the retail business's performance. The dashboard will focus on sales, product, customer, and demographic analysis, aiming to facilitate data-driven decision-making, optimize sales strategies, and enhance customer experiences</a:t>
          </a:r>
          <a:endParaRPr lang="en-US" sz="1800" b="1" dirty="0"/>
        </a:p>
      </dgm:t>
    </dgm:pt>
    <dgm:pt modelId="{9DB322C6-8F93-4F51-B5CA-22A1FA03EE3F}" type="parTrans" cxnId="{2E2B1093-5BDC-43A2-8812-73996732E101}">
      <dgm:prSet/>
      <dgm:spPr/>
      <dgm:t>
        <a:bodyPr/>
        <a:lstStyle/>
        <a:p>
          <a:endParaRPr lang="en-US"/>
        </a:p>
      </dgm:t>
    </dgm:pt>
    <dgm:pt modelId="{F24F3713-CB77-4060-AC17-E0753BE2A49C}" type="sibTrans" cxnId="{2E2B1093-5BDC-43A2-8812-73996732E101}">
      <dgm:prSet/>
      <dgm:spPr/>
      <dgm:t>
        <a:bodyPr/>
        <a:lstStyle/>
        <a:p>
          <a:endParaRPr lang="en-US"/>
        </a:p>
      </dgm:t>
    </dgm:pt>
    <dgm:pt modelId="{7581D894-E5D5-4F38-82F1-56CD7DDA496E}">
      <dgm:prSet custT="1"/>
      <dgm:spPr/>
      <dgm:t>
        <a:bodyPr/>
        <a:lstStyle/>
        <a:p>
          <a:pPr>
            <a:lnSpc>
              <a:spcPct val="100000"/>
            </a:lnSpc>
            <a:defRPr b="1"/>
          </a:pPr>
          <a:r>
            <a:rPr lang="en-US" sz="1800" b="1" i="0" dirty="0"/>
            <a:t> The goal is to empower retail stakeholders with actionable insights, enabling them to identify top-selling products</a:t>
          </a:r>
          <a:endParaRPr lang="en-US" sz="1800" b="1" dirty="0"/>
        </a:p>
      </dgm:t>
    </dgm:pt>
    <dgm:pt modelId="{17E3C334-1035-483B-A7BD-ED8FEB465E2A}" type="parTrans" cxnId="{7754241B-038D-49D3-A584-9FD7B69F9222}">
      <dgm:prSet/>
      <dgm:spPr/>
      <dgm:t>
        <a:bodyPr/>
        <a:lstStyle/>
        <a:p>
          <a:endParaRPr lang="en-US"/>
        </a:p>
      </dgm:t>
    </dgm:pt>
    <dgm:pt modelId="{55CD3844-AB88-4060-8C26-44D217547851}" type="sibTrans" cxnId="{7754241B-038D-49D3-A584-9FD7B69F9222}">
      <dgm:prSet/>
      <dgm:spPr/>
      <dgm:t>
        <a:bodyPr/>
        <a:lstStyle/>
        <a:p>
          <a:endParaRPr lang="en-US"/>
        </a:p>
      </dgm:t>
    </dgm:pt>
    <dgm:pt modelId="{528B339B-F4C6-4EEC-B872-4452CA5B83E0}" type="pres">
      <dgm:prSet presAssocID="{FA92ABD1-8B5F-4F87-8997-D836F69CDF78}" presName="root" presStyleCnt="0">
        <dgm:presLayoutVars>
          <dgm:dir/>
          <dgm:resizeHandles val="exact"/>
        </dgm:presLayoutVars>
      </dgm:prSet>
      <dgm:spPr/>
    </dgm:pt>
    <dgm:pt modelId="{4F8A43D5-F057-4393-958A-FE0E64DAFFA6}" type="pres">
      <dgm:prSet presAssocID="{E9EAEFCD-D892-4F91-A611-651CDB9CF908}" presName="compNode" presStyleCnt="0"/>
      <dgm:spPr/>
    </dgm:pt>
    <dgm:pt modelId="{4C28010A-265A-4087-A291-67EE2D3DE8E5}" type="pres">
      <dgm:prSet presAssocID="{E9EAEFCD-D892-4F91-A611-651CDB9CF908}" presName="iconRect" presStyleLbl="node1" presStyleIdx="0" presStyleCnt="2" custLinFactNeighborX="73117" custLinFactNeighborY="-286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F6AAB0AC-F6A1-4A3D-9F14-43BDB34A1D85}" type="pres">
      <dgm:prSet presAssocID="{E9EAEFCD-D892-4F91-A611-651CDB9CF908}" presName="iconSpace" presStyleCnt="0"/>
      <dgm:spPr/>
    </dgm:pt>
    <dgm:pt modelId="{E2A32E51-BFF1-488D-95B3-3ACF9E68E03A}" type="pres">
      <dgm:prSet presAssocID="{E9EAEFCD-D892-4F91-A611-651CDB9CF908}" presName="parTx" presStyleLbl="revTx" presStyleIdx="0" presStyleCnt="4" custLinFactNeighborX="0" custLinFactNeighborY="-879">
        <dgm:presLayoutVars>
          <dgm:chMax val="0"/>
          <dgm:chPref val="0"/>
        </dgm:presLayoutVars>
      </dgm:prSet>
      <dgm:spPr/>
    </dgm:pt>
    <dgm:pt modelId="{4D2C9E5F-4E96-497E-AE48-F66E487910B9}" type="pres">
      <dgm:prSet presAssocID="{E9EAEFCD-D892-4F91-A611-651CDB9CF908}" presName="txSpace" presStyleCnt="0"/>
      <dgm:spPr/>
    </dgm:pt>
    <dgm:pt modelId="{1700399B-5506-4184-94CD-F7733FF38C15}" type="pres">
      <dgm:prSet presAssocID="{E9EAEFCD-D892-4F91-A611-651CDB9CF908}" presName="desTx" presStyleLbl="revTx" presStyleIdx="1" presStyleCnt="4">
        <dgm:presLayoutVars/>
      </dgm:prSet>
      <dgm:spPr/>
    </dgm:pt>
    <dgm:pt modelId="{89B0F445-89D0-4B98-896C-3E7B2FF58ED9}" type="pres">
      <dgm:prSet presAssocID="{F24F3713-CB77-4060-AC17-E0753BE2A49C}" presName="sibTrans" presStyleCnt="0"/>
      <dgm:spPr/>
    </dgm:pt>
    <dgm:pt modelId="{8A739A70-D82B-4D1E-AB79-4C865CA880BC}" type="pres">
      <dgm:prSet presAssocID="{7581D894-E5D5-4F38-82F1-56CD7DDA496E}" presName="compNode" presStyleCnt="0"/>
      <dgm:spPr/>
    </dgm:pt>
    <dgm:pt modelId="{157325BA-FAFF-4C0A-94EE-B04420D80B43}" type="pres">
      <dgm:prSet presAssocID="{7581D894-E5D5-4F38-82F1-56CD7DDA496E}" presName="iconRect" presStyleLbl="node1" presStyleIdx="1" presStyleCnt="2" custScaleX="95572" custLinFactNeighborX="41577" custLinFactNeighborY="-1434"/>
      <dgm:spPr>
        <a:ln>
          <a:noFill/>
        </a:ln>
      </dgm:spPr>
    </dgm:pt>
    <dgm:pt modelId="{18C110E1-EFD1-4FD4-92BF-DC6A4514C516}" type="pres">
      <dgm:prSet presAssocID="{7581D894-E5D5-4F38-82F1-56CD7DDA496E}" presName="iconSpace" presStyleCnt="0"/>
      <dgm:spPr/>
    </dgm:pt>
    <dgm:pt modelId="{CDA6CA1F-1BB4-472D-8070-E46F0ADED550}" type="pres">
      <dgm:prSet presAssocID="{7581D894-E5D5-4F38-82F1-56CD7DDA496E}" presName="parTx" presStyleLbl="revTx" presStyleIdx="2" presStyleCnt="4">
        <dgm:presLayoutVars>
          <dgm:chMax val="0"/>
          <dgm:chPref val="0"/>
        </dgm:presLayoutVars>
      </dgm:prSet>
      <dgm:spPr/>
    </dgm:pt>
    <dgm:pt modelId="{0EF0F527-CB89-44AF-8D7B-5A8EC80B7ED4}" type="pres">
      <dgm:prSet presAssocID="{7581D894-E5D5-4F38-82F1-56CD7DDA496E}" presName="txSpace" presStyleCnt="0"/>
      <dgm:spPr/>
    </dgm:pt>
    <dgm:pt modelId="{A44D20B7-13EA-4C28-B174-AAED2BE98B24}" type="pres">
      <dgm:prSet presAssocID="{7581D894-E5D5-4F38-82F1-56CD7DDA496E}" presName="desTx" presStyleLbl="revTx" presStyleIdx="3" presStyleCnt="4">
        <dgm:presLayoutVars/>
      </dgm:prSet>
      <dgm:spPr/>
    </dgm:pt>
  </dgm:ptLst>
  <dgm:cxnLst>
    <dgm:cxn modelId="{CAD90F01-595A-44FD-9C1D-7D45B5A361E2}" type="presOf" srcId="{FA92ABD1-8B5F-4F87-8997-D836F69CDF78}" destId="{528B339B-F4C6-4EEC-B872-4452CA5B83E0}" srcOrd="0" destOrd="0" presId="urn:microsoft.com/office/officeart/2018/2/layout/IconLabelDescriptionList"/>
    <dgm:cxn modelId="{7754241B-038D-49D3-A584-9FD7B69F9222}" srcId="{FA92ABD1-8B5F-4F87-8997-D836F69CDF78}" destId="{7581D894-E5D5-4F38-82F1-56CD7DDA496E}" srcOrd="1" destOrd="0" parTransId="{17E3C334-1035-483B-A7BD-ED8FEB465E2A}" sibTransId="{55CD3844-AB88-4060-8C26-44D217547851}"/>
    <dgm:cxn modelId="{6B579533-94A6-4678-AB7A-3AB795ACF4AC}" type="presOf" srcId="{7581D894-E5D5-4F38-82F1-56CD7DDA496E}" destId="{CDA6CA1F-1BB4-472D-8070-E46F0ADED550}" srcOrd="0" destOrd="0" presId="urn:microsoft.com/office/officeart/2018/2/layout/IconLabelDescriptionList"/>
    <dgm:cxn modelId="{2E2B1093-5BDC-43A2-8812-73996732E101}" srcId="{FA92ABD1-8B5F-4F87-8997-D836F69CDF78}" destId="{E9EAEFCD-D892-4F91-A611-651CDB9CF908}" srcOrd="0" destOrd="0" parTransId="{9DB322C6-8F93-4F51-B5CA-22A1FA03EE3F}" sibTransId="{F24F3713-CB77-4060-AC17-E0753BE2A49C}"/>
    <dgm:cxn modelId="{37C951C5-5308-4791-9088-6C4EEE55D284}" type="presOf" srcId="{E9EAEFCD-D892-4F91-A611-651CDB9CF908}" destId="{E2A32E51-BFF1-488D-95B3-3ACF9E68E03A}" srcOrd="0" destOrd="0" presId="urn:microsoft.com/office/officeart/2018/2/layout/IconLabelDescriptionList"/>
    <dgm:cxn modelId="{CE5FB276-1C04-4BC4-9813-F489EE96FE74}" type="presParOf" srcId="{528B339B-F4C6-4EEC-B872-4452CA5B83E0}" destId="{4F8A43D5-F057-4393-958A-FE0E64DAFFA6}" srcOrd="0" destOrd="0" presId="urn:microsoft.com/office/officeart/2018/2/layout/IconLabelDescriptionList"/>
    <dgm:cxn modelId="{616B4F3B-EB97-439E-B5AF-E977B62D3BBA}" type="presParOf" srcId="{4F8A43D5-F057-4393-958A-FE0E64DAFFA6}" destId="{4C28010A-265A-4087-A291-67EE2D3DE8E5}" srcOrd="0" destOrd="0" presId="urn:microsoft.com/office/officeart/2018/2/layout/IconLabelDescriptionList"/>
    <dgm:cxn modelId="{66C4847D-D1A6-4FFD-877F-E3DCE073D699}" type="presParOf" srcId="{4F8A43D5-F057-4393-958A-FE0E64DAFFA6}" destId="{F6AAB0AC-F6A1-4A3D-9F14-43BDB34A1D85}" srcOrd="1" destOrd="0" presId="urn:microsoft.com/office/officeart/2018/2/layout/IconLabelDescriptionList"/>
    <dgm:cxn modelId="{30673DDB-6D07-4005-89B9-0D3431D9DB83}" type="presParOf" srcId="{4F8A43D5-F057-4393-958A-FE0E64DAFFA6}" destId="{E2A32E51-BFF1-488D-95B3-3ACF9E68E03A}" srcOrd="2" destOrd="0" presId="urn:microsoft.com/office/officeart/2018/2/layout/IconLabelDescriptionList"/>
    <dgm:cxn modelId="{2B57F610-BCDF-4ABD-890D-DFD2C432BB32}" type="presParOf" srcId="{4F8A43D5-F057-4393-958A-FE0E64DAFFA6}" destId="{4D2C9E5F-4E96-497E-AE48-F66E487910B9}" srcOrd="3" destOrd="0" presId="urn:microsoft.com/office/officeart/2018/2/layout/IconLabelDescriptionList"/>
    <dgm:cxn modelId="{810A3116-1DC9-4F07-946A-71895BAE2C54}" type="presParOf" srcId="{4F8A43D5-F057-4393-958A-FE0E64DAFFA6}" destId="{1700399B-5506-4184-94CD-F7733FF38C15}" srcOrd="4" destOrd="0" presId="urn:microsoft.com/office/officeart/2018/2/layout/IconLabelDescriptionList"/>
    <dgm:cxn modelId="{78B65185-2CCE-411E-AC54-801E42F2102C}" type="presParOf" srcId="{528B339B-F4C6-4EEC-B872-4452CA5B83E0}" destId="{89B0F445-89D0-4B98-896C-3E7B2FF58ED9}" srcOrd="1" destOrd="0" presId="urn:microsoft.com/office/officeart/2018/2/layout/IconLabelDescriptionList"/>
    <dgm:cxn modelId="{89D0A78F-0655-40C5-935A-548087106960}" type="presParOf" srcId="{528B339B-F4C6-4EEC-B872-4452CA5B83E0}" destId="{8A739A70-D82B-4D1E-AB79-4C865CA880BC}" srcOrd="2" destOrd="0" presId="urn:microsoft.com/office/officeart/2018/2/layout/IconLabelDescriptionList"/>
    <dgm:cxn modelId="{09E521F3-FA79-430F-A38E-A8A54BB9A156}" type="presParOf" srcId="{8A739A70-D82B-4D1E-AB79-4C865CA880BC}" destId="{157325BA-FAFF-4C0A-94EE-B04420D80B43}" srcOrd="0" destOrd="0" presId="urn:microsoft.com/office/officeart/2018/2/layout/IconLabelDescriptionList"/>
    <dgm:cxn modelId="{813B7015-B07A-4076-A179-E2E1C54A0EF8}" type="presParOf" srcId="{8A739A70-D82B-4D1E-AB79-4C865CA880BC}" destId="{18C110E1-EFD1-4FD4-92BF-DC6A4514C516}" srcOrd="1" destOrd="0" presId="urn:microsoft.com/office/officeart/2018/2/layout/IconLabelDescriptionList"/>
    <dgm:cxn modelId="{4466147D-F601-45E9-B66E-C50C37E9609B}" type="presParOf" srcId="{8A739A70-D82B-4D1E-AB79-4C865CA880BC}" destId="{CDA6CA1F-1BB4-472D-8070-E46F0ADED550}" srcOrd="2" destOrd="0" presId="urn:microsoft.com/office/officeart/2018/2/layout/IconLabelDescriptionList"/>
    <dgm:cxn modelId="{648F6040-03E8-4B84-9F82-E19E754F04C6}" type="presParOf" srcId="{8A739A70-D82B-4D1E-AB79-4C865CA880BC}" destId="{0EF0F527-CB89-44AF-8D7B-5A8EC80B7ED4}" srcOrd="3" destOrd="0" presId="urn:microsoft.com/office/officeart/2018/2/layout/IconLabelDescriptionList"/>
    <dgm:cxn modelId="{8F6FC370-F1FC-4394-B533-CD720C8ED52A}" type="presParOf" srcId="{8A739A70-D82B-4D1E-AB79-4C865CA880BC}" destId="{A44D20B7-13EA-4C28-B174-AAED2BE98B24}"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AD00FA-DF0D-4B36-AB07-227F52E3ECC1}" type="doc">
      <dgm:prSet loTypeId="urn:microsoft.com/office/officeart/2005/8/layout/process5" loCatId="process" qsTypeId="urn:microsoft.com/office/officeart/2005/8/quickstyle/3d2" qsCatId="3D" csTypeId="urn:microsoft.com/office/officeart/2005/8/colors/accent2_2" csCatId="accent2" phldr="1"/>
      <dgm:spPr/>
    </dgm:pt>
    <dgm:pt modelId="{E063492B-FB27-41AE-91FB-2624863907FC}">
      <dgm:prSet phldrT="[Text]"/>
      <dgm:spPr/>
      <dgm:t>
        <a:bodyPr/>
        <a:lstStyle/>
        <a:p>
          <a:r>
            <a:rPr lang="en-IN" dirty="0"/>
            <a:t>Product Analysis</a:t>
          </a:r>
        </a:p>
      </dgm:t>
    </dgm:pt>
    <dgm:pt modelId="{0C391F60-3BCD-4310-8F49-5AA7A6F9CF02}" type="parTrans" cxnId="{4E5D4EC1-7BBA-431B-BC4B-7BACF2B7FDF3}">
      <dgm:prSet/>
      <dgm:spPr/>
      <dgm:t>
        <a:bodyPr/>
        <a:lstStyle/>
        <a:p>
          <a:endParaRPr lang="en-IN"/>
        </a:p>
      </dgm:t>
    </dgm:pt>
    <dgm:pt modelId="{402390DB-237F-4EE5-BAEF-8A63291CC31B}" type="sibTrans" cxnId="{4E5D4EC1-7BBA-431B-BC4B-7BACF2B7FDF3}">
      <dgm:prSet/>
      <dgm:spPr/>
      <dgm:t>
        <a:bodyPr/>
        <a:lstStyle/>
        <a:p>
          <a:endParaRPr lang="en-IN"/>
        </a:p>
      </dgm:t>
    </dgm:pt>
    <dgm:pt modelId="{EA8D2829-9F3F-4C5B-B743-F079AD067556}">
      <dgm:prSet phldrT="[Text]"/>
      <dgm:spPr/>
      <dgm:t>
        <a:bodyPr/>
        <a:lstStyle/>
        <a:p>
          <a:r>
            <a:rPr lang="en-IN"/>
            <a:t>Customer Analysis</a:t>
          </a:r>
          <a:endParaRPr lang="en-IN" dirty="0"/>
        </a:p>
      </dgm:t>
    </dgm:pt>
    <dgm:pt modelId="{29EC2C0A-38C0-4FCC-877E-D7C7C1E0E2EE}" type="parTrans" cxnId="{BBFDA259-F139-4698-A2AE-2FC021222948}">
      <dgm:prSet/>
      <dgm:spPr/>
      <dgm:t>
        <a:bodyPr/>
        <a:lstStyle/>
        <a:p>
          <a:endParaRPr lang="en-IN"/>
        </a:p>
      </dgm:t>
    </dgm:pt>
    <dgm:pt modelId="{9066CFB9-EE2A-4255-8E4A-A82C28FB872A}" type="sibTrans" cxnId="{BBFDA259-F139-4698-A2AE-2FC021222948}">
      <dgm:prSet/>
      <dgm:spPr/>
      <dgm:t>
        <a:bodyPr/>
        <a:lstStyle/>
        <a:p>
          <a:endParaRPr lang="en-IN"/>
        </a:p>
      </dgm:t>
    </dgm:pt>
    <dgm:pt modelId="{3FD96E2C-F77D-4AA9-B8F9-F6ACEE2BA0E4}">
      <dgm:prSet phldrT="[Text]"/>
      <dgm:spPr/>
      <dgm:t>
        <a:bodyPr/>
        <a:lstStyle/>
        <a:p>
          <a:r>
            <a:rPr lang="en-IN" dirty="0"/>
            <a:t>Profit And Sale Analysis</a:t>
          </a:r>
        </a:p>
      </dgm:t>
    </dgm:pt>
    <dgm:pt modelId="{DDE39DDD-7B19-4DA2-88C9-12DBA0452DDE}" type="parTrans" cxnId="{70EF05BB-82CF-4B92-85CB-4FECD5204F7C}">
      <dgm:prSet/>
      <dgm:spPr/>
      <dgm:t>
        <a:bodyPr/>
        <a:lstStyle/>
        <a:p>
          <a:endParaRPr lang="en-IN"/>
        </a:p>
      </dgm:t>
    </dgm:pt>
    <dgm:pt modelId="{AE80C94C-8E77-4A71-8E62-53A6DBC68F03}" type="sibTrans" cxnId="{70EF05BB-82CF-4B92-85CB-4FECD5204F7C}">
      <dgm:prSet/>
      <dgm:spPr/>
      <dgm:t>
        <a:bodyPr/>
        <a:lstStyle/>
        <a:p>
          <a:endParaRPr lang="en-IN"/>
        </a:p>
      </dgm:t>
    </dgm:pt>
    <dgm:pt modelId="{6BCA9630-3CB9-49E6-9EBA-2830A143DC27}">
      <dgm:prSet phldrT="[Text]"/>
      <dgm:spPr/>
      <dgm:t>
        <a:bodyPr/>
        <a:lstStyle/>
        <a:p>
          <a:r>
            <a:rPr lang="en-IN"/>
            <a:t>Sales Analysis</a:t>
          </a:r>
          <a:endParaRPr lang="en-IN" dirty="0"/>
        </a:p>
      </dgm:t>
    </dgm:pt>
    <dgm:pt modelId="{445C8BC8-50EF-458D-9F58-A21D35631649}" type="parTrans" cxnId="{5E90F99F-B32B-4730-897F-9938B9143468}">
      <dgm:prSet/>
      <dgm:spPr/>
      <dgm:t>
        <a:bodyPr/>
        <a:lstStyle/>
        <a:p>
          <a:endParaRPr lang="en-IN"/>
        </a:p>
      </dgm:t>
    </dgm:pt>
    <dgm:pt modelId="{95057463-496B-4F03-B8AC-14B65D818F8B}" type="sibTrans" cxnId="{5E90F99F-B32B-4730-897F-9938B9143468}">
      <dgm:prSet/>
      <dgm:spPr/>
      <dgm:t>
        <a:bodyPr/>
        <a:lstStyle/>
        <a:p>
          <a:endParaRPr lang="en-IN"/>
        </a:p>
      </dgm:t>
    </dgm:pt>
    <dgm:pt modelId="{5212907C-022C-4AE9-A8E3-5870F1B1770B}">
      <dgm:prSet phldrT="[Text]"/>
      <dgm:spPr/>
      <dgm:t>
        <a:bodyPr/>
        <a:lstStyle/>
        <a:p>
          <a:r>
            <a:rPr lang="en-IN" dirty="0"/>
            <a:t>Conclusion</a:t>
          </a:r>
        </a:p>
      </dgm:t>
    </dgm:pt>
    <dgm:pt modelId="{E565E9C5-3263-4A25-9777-AC0D655A5955}" type="parTrans" cxnId="{17D2EE2E-B4CC-4885-BDA7-D978A55E7009}">
      <dgm:prSet/>
      <dgm:spPr/>
      <dgm:t>
        <a:bodyPr/>
        <a:lstStyle/>
        <a:p>
          <a:endParaRPr lang="en-IN"/>
        </a:p>
      </dgm:t>
    </dgm:pt>
    <dgm:pt modelId="{3866F6EB-FB95-4C7B-A442-A8CE4863E026}" type="sibTrans" cxnId="{17D2EE2E-B4CC-4885-BDA7-D978A55E7009}">
      <dgm:prSet/>
      <dgm:spPr/>
      <dgm:t>
        <a:bodyPr/>
        <a:lstStyle/>
        <a:p>
          <a:endParaRPr lang="en-IN"/>
        </a:p>
      </dgm:t>
    </dgm:pt>
    <dgm:pt modelId="{AFB8ECF4-0BF5-465B-868B-F9EFCB932929}">
      <dgm:prSet phldrT="[Text]"/>
      <dgm:spPr/>
      <dgm:t>
        <a:bodyPr/>
        <a:lstStyle/>
        <a:p>
          <a:r>
            <a:rPr lang="en-IN" dirty="0"/>
            <a:t>Geographical  Analysis</a:t>
          </a:r>
        </a:p>
      </dgm:t>
    </dgm:pt>
    <dgm:pt modelId="{434927E2-AB58-4BBE-8CE6-4B962FF85503}" type="sibTrans" cxnId="{C285E62F-49EF-49ED-BDD5-98F454ED3DE5}">
      <dgm:prSet/>
      <dgm:spPr/>
      <dgm:t>
        <a:bodyPr/>
        <a:lstStyle/>
        <a:p>
          <a:endParaRPr lang="en-IN"/>
        </a:p>
      </dgm:t>
    </dgm:pt>
    <dgm:pt modelId="{F3589864-B4C0-437E-818F-02EABB96FD59}" type="parTrans" cxnId="{C285E62F-49EF-49ED-BDD5-98F454ED3DE5}">
      <dgm:prSet/>
      <dgm:spPr/>
      <dgm:t>
        <a:bodyPr/>
        <a:lstStyle/>
        <a:p>
          <a:endParaRPr lang="en-IN"/>
        </a:p>
      </dgm:t>
    </dgm:pt>
    <dgm:pt modelId="{D2940A4B-7FFB-46E8-A84D-47475FF15F39}" type="pres">
      <dgm:prSet presAssocID="{11AD00FA-DF0D-4B36-AB07-227F52E3ECC1}" presName="diagram" presStyleCnt="0">
        <dgm:presLayoutVars>
          <dgm:dir/>
          <dgm:resizeHandles val="exact"/>
        </dgm:presLayoutVars>
      </dgm:prSet>
      <dgm:spPr/>
    </dgm:pt>
    <dgm:pt modelId="{F7B947B4-B7B6-4FAE-849E-352D9F460CB7}" type="pres">
      <dgm:prSet presAssocID="{E063492B-FB27-41AE-91FB-2624863907FC}" presName="node" presStyleLbl="node1" presStyleIdx="0" presStyleCnt="6">
        <dgm:presLayoutVars>
          <dgm:bulletEnabled val="1"/>
        </dgm:presLayoutVars>
      </dgm:prSet>
      <dgm:spPr/>
    </dgm:pt>
    <dgm:pt modelId="{C55CCE4D-0CBA-4B18-BB26-3AC540209455}" type="pres">
      <dgm:prSet presAssocID="{402390DB-237F-4EE5-BAEF-8A63291CC31B}" presName="sibTrans" presStyleLbl="sibTrans2D1" presStyleIdx="0" presStyleCnt="5"/>
      <dgm:spPr/>
    </dgm:pt>
    <dgm:pt modelId="{505E1F97-9712-452C-80AB-7943C143B7E6}" type="pres">
      <dgm:prSet presAssocID="{402390DB-237F-4EE5-BAEF-8A63291CC31B}" presName="connectorText" presStyleLbl="sibTrans2D1" presStyleIdx="0" presStyleCnt="5"/>
      <dgm:spPr/>
    </dgm:pt>
    <dgm:pt modelId="{E9620C45-99B9-4F8D-8FF5-D10F9A0A3ABE}" type="pres">
      <dgm:prSet presAssocID="{EA8D2829-9F3F-4C5B-B743-F079AD067556}" presName="node" presStyleLbl="node1" presStyleIdx="1" presStyleCnt="6">
        <dgm:presLayoutVars>
          <dgm:bulletEnabled val="1"/>
        </dgm:presLayoutVars>
      </dgm:prSet>
      <dgm:spPr/>
    </dgm:pt>
    <dgm:pt modelId="{C7CF460F-DEF8-4FC1-BD60-65A5F5EC5D04}" type="pres">
      <dgm:prSet presAssocID="{9066CFB9-EE2A-4255-8E4A-A82C28FB872A}" presName="sibTrans" presStyleLbl="sibTrans2D1" presStyleIdx="1" presStyleCnt="5"/>
      <dgm:spPr/>
    </dgm:pt>
    <dgm:pt modelId="{467B6D03-C87A-4568-BA9D-3092ED88ABE8}" type="pres">
      <dgm:prSet presAssocID="{9066CFB9-EE2A-4255-8E4A-A82C28FB872A}" presName="connectorText" presStyleLbl="sibTrans2D1" presStyleIdx="1" presStyleCnt="5"/>
      <dgm:spPr/>
    </dgm:pt>
    <dgm:pt modelId="{F4E41E92-8CD4-4CBF-AC52-BF024547528F}" type="pres">
      <dgm:prSet presAssocID="{AFB8ECF4-0BF5-465B-868B-F9EFCB932929}" presName="node" presStyleLbl="node1" presStyleIdx="2" presStyleCnt="6">
        <dgm:presLayoutVars>
          <dgm:bulletEnabled val="1"/>
        </dgm:presLayoutVars>
      </dgm:prSet>
      <dgm:spPr/>
    </dgm:pt>
    <dgm:pt modelId="{6B018F55-48D3-47B2-A452-64BE6CBCD8D6}" type="pres">
      <dgm:prSet presAssocID="{434927E2-AB58-4BBE-8CE6-4B962FF85503}" presName="sibTrans" presStyleLbl="sibTrans2D1" presStyleIdx="2" presStyleCnt="5"/>
      <dgm:spPr/>
    </dgm:pt>
    <dgm:pt modelId="{329CD49E-2E20-4860-9CAE-04327233DF0D}" type="pres">
      <dgm:prSet presAssocID="{434927E2-AB58-4BBE-8CE6-4B962FF85503}" presName="connectorText" presStyleLbl="sibTrans2D1" presStyleIdx="2" presStyleCnt="5"/>
      <dgm:spPr/>
    </dgm:pt>
    <dgm:pt modelId="{64D490A7-50F7-426A-86D6-81208C63A35E}" type="pres">
      <dgm:prSet presAssocID="{3FD96E2C-F77D-4AA9-B8F9-F6ACEE2BA0E4}" presName="node" presStyleLbl="node1" presStyleIdx="3" presStyleCnt="6">
        <dgm:presLayoutVars>
          <dgm:bulletEnabled val="1"/>
        </dgm:presLayoutVars>
      </dgm:prSet>
      <dgm:spPr/>
    </dgm:pt>
    <dgm:pt modelId="{F3532533-71EC-4370-9370-1390E87F7E54}" type="pres">
      <dgm:prSet presAssocID="{AE80C94C-8E77-4A71-8E62-53A6DBC68F03}" presName="sibTrans" presStyleLbl="sibTrans2D1" presStyleIdx="3" presStyleCnt="5"/>
      <dgm:spPr/>
    </dgm:pt>
    <dgm:pt modelId="{C2A3DC41-0B18-4AC3-BF74-707EB2D67674}" type="pres">
      <dgm:prSet presAssocID="{AE80C94C-8E77-4A71-8E62-53A6DBC68F03}" presName="connectorText" presStyleLbl="sibTrans2D1" presStyleIdx="3" presStyleCnt="5"/>
      <dgm:spPr/>
    </dgm:pt>
    <dgm:pt modelId="{5B31EEBB-9623-41D7-ADD5-3F1C80C0F5F7}" type="pres">
      <dgm:prSet presAssocID="{6BCA9630-3CB9-49E6-9EBA-2830A143DC27}" presName="node" presStyleLbl="node1" presStyleIdx="4" presStyleCnt="6">
        <dgm:presLayoutVars>
          <dgm:bulletEnabled val="1"/>
        </dgm:presLayoutVars>
      </dgm:prSet>
      <dgm:spPr/>
    </dgm:pt>
    <dgm:pt modelId="{643779FE-2CBF-46A3-8AD5-B7C9F7D280F1}" type="pres">
      <dgm:prSet presAssocID="{95057463-496B-4F03-B8AC-14B65D818F8B}" presName="sibTrans" presStyleLbl="sibTrans2D1" presStyleIdx="4" presStyleCnt="5"/>
      <dgm:spPr/>
    </dgm:pt>
    <dgm:pt modelId="{77B108A2-25A0-4BC3-8044-D4192EF462DD}" type="pres">
      <dgm:prSet presAssocID="{95057463-496B-4F03-B8AC-14B65D818F8B}" presName="connectorText" presStyleLbl="sibTrans2D1" presStyleIdx="4" presStyleCnt="5"/>
      <dgm:spPr/>
    </dgm:pt>
    <dgm:pt modelId="{FCB7C5EE-0F03-4808-A001-4AB38A1A129A}" type="pres">
      <dgm:prSet presAssocID="{5212907C-022C-4AE9-A8E3-5870F1B1770B}" presName="node" presStyleLbl="node1" presStyleIdx="5" presStyleCnt="6">
        <dgm:presLayoutVars>
          <dgm:bulletEnabled val="1"/>
        </dgm:presLayoutVars>
      </dgm:prSet>
      <dgm:spPr/>
    </dgm:pt>
  </dgm:ptLst>
  <dgm:cxnLst>
    <dgm:cxn modelId="{5EFEE022-4FCC-4F56-8305-E3D9434D95A8}" type="presOf" srcId="{3FD96E2C-F77D-4AA9-B8F9-F6ACEE2BA0E4}" destId="{64D490A7-50F7-426A-86D6-81208C63A35E}" srcOrd="0" destOrd="0" presId="urn:microsoft.com/office/officeart/2005/8/layout/process5"/>
    <dgm:cxn modelId="{2CBA6E2A-A5BA-4E5E-B220-FA4CACDF8FE1}" type="presOf" srcId="{AE80C94C-8E77-4A71-8E62-53A6DBC68F03}" destId="{F3532533-71EC-4370-9370-1390E87F7E54}" srcOrd="0" destOrd="0" presId="urn:microsoft.com/office/officeart/2005/8/layout/process5"/>
    <dgm:cxn modelId="{17D2EE2E-B4CC-4885-BDA7-D978A55E7009}" srcId="{11AD00FA-DF0D-4B36-AB07-227F52E3ECC1}" destId="{5212907C-022C-4AE9-A8E3-5870F1B1770B}" srcOrd="5" destOrd="0" parTransId="{E565E9C5-3263-4A25-9777-AC0D655A5955}" sibTransId="{3866F6EB-FB95-4C7B-A442-A8CE4863E026}"/>
    <dgm:cxn modelId="{C285E62F-49EF-49ED-BDD5-98F454ED3DE5}" srcId="{11AD00FA-DF0D-4B36-AB07-227F52E3ECC1}" destId="{AFB8ECF4-0BF5-465B-868B-F9EFCB932929}" srcOrd="2" destOrd="0" parTransId="{F3589864-B4C0-437E-818F-02EABB96FD59}" sibTransId="{434927E2-AB58-4BBE-8CE6-4B962FF85503}"/>
    <dgm:cxn modelId="{B2320C71-7C33-43A2-B38A-606246384389}" type="presOf" srcId="{95057463-496B-4F03-B8AC-14B65D818F8B}" destId="{77B108A2-25A0-4BC3-8044-D4192EF462DD}" srcOrd="1" destOrd="0" presId="urn:microsoft.com/office/officeart/2005/8/layout/process5"/>
    <dgm:cxn modelId="{272B6D51-282A-4B38-877D-2A63D5DD8AB2}" type="presOf" srcId="{AFB8ECF4-0BF5-465B-868B-F9EFCB932929}" destId="{F4E41E92-8CD4-4CBF-AC52-BF024547528F}" srcOrd="0" destOrd="0" presId="urn:microsoft.com/office/officeart/2005/8/layout/process5"/>
    <dgm:cxn modelId="{43182972-1980-4A47-8ECE-C07AA5FCD883}" type="presOf" srcId="{9066CFB9-EE2A-4255-8E4A-A82C28FB872A}" destId="{467B6D03-C87A-4568-BA9D-3092ED88ABE8}" srcOrd="1" destOrd="0" presId="urn:microsoft.com/office/officeart/2005/8/layout/process5"/>
    <dgm:cxn modelId="{008F5B73-FB60-4D9B-9A46-9FA48CC8670B}" type="presOf" srcId="{11AD00FA-DF0D-4B36-AB07-227F52E3ECC1}" destId="{D2940A4B-7FFB-46E8-A84D-47475FF15F39}" srcOrd="0" destOrd="0" presId="urn:microsoft.com/office/officeart/2005/8/layout/process5"/>
    <dgm:cxn modelId="{BBFDA259-F139-4698-A2AE-2FC021222948}" srcId="{11AD00FA-DF0D-4B36-AB07-227F52E3ECC1}" destId="{EA8D2829-9F3F-4C5B-B743-F079AD067556}" srcOrd="1" destOrd="0" parTransId="{29EC2C0A-38C0-4FCC-877E-D7C7C1E0E2EE}" sibTransId="{9066CFB9-EE2A-4255-8E4A-A82C28FB872A}"/>
    <dgm:cxn modelId="{2E2EFF59-14D6-4388-A143-7408F1CC0274}" type="presOf" srcId="{9066CFB9-EE2A-4255-8E4A-A82C28FB872A}" destId="{C7CF460F-DEF8-4FC1-BD60-65A5F5EC5D04}" srcOrd="0" destOrd="0" presId="urn:microsoft.com/office/officeart/2005/8/layout/process5"/>
    <dgm:cxn modelId="{5E45167E-ECB6-4053-8A32-95B6A961C417}" type="presOf" srcId="{AE80C94C-8E77-4A71-8E62-53A6DBC68F03}" destId="{C2A3DC41-0B18-4AC3-BF74-707EB2D67674}" srcOrd="1" destOrd="0" presId="urn:microsoft.com/office/officeart/2005/8/layout/process5"/>
    <dgm:cxn modelId="{1AD2568D-EC96-4CDF-8124-0F366EF5485F}" type="presOf" srcId="{95057463-496B-4F03-B8AC-14B65D818F8B}" destId="{643779FE-2CBF-46A3-8AD5-B7C9F7D280F1}" srcOrd="0" destOrd="0" presId="urn:microsoft.com/office/officeart/2005/8/layout/process5"/>
    <dgm:cxn modelId="{1CE4B797-26A4-423E-BA53-1F2F75C656E7}" type="presOf" srcId="{402390DB-237F-4EE5-BAEF-8A63291CC31B}" destId="{505E1F97-9712-452C-80AB-7943C143B7E6}" srcOrd="1" destOrd="0" presId="urn:microsoft.com/office/officeart/2005/8/layout/process5"/>
    <dgm:cxn modelId="{C19BF199-C699-4D63-9A3E-032C98476EB7}" type="presOf" srcId="{434927E2-AB58-4BBE-8CE6-4B962FF85503}" destId="{6B018F55-48D3-47B2-A452-64BE6CBCD8D6}" srcOrd="0" destOrd="0" presId="urn:microsoft.com/office/officeart/2005/8/layout/process5"/>
    <dgm:cxn modelId="{02FEBC9D-64A0-4290-91A8-493B67A6DF4A}" type="presOf" srcId="{402390DB-237F-4EE5-BAEF-8A63291CC31B}" destId="{C55CCE4D-0CBA-4B18-BB26-3AC540209455}" srcOrd="0" destOrd="0" presId="urn:microsoft.com/office/officeart/2005/8/layout/process5"/>
    <dgm:cxn modelId="{5E90F99F-B32B-4730-897F-9938B9143468}" srcId="{11AD00FA-DF0D-4B36-AB07-227F52E3ECC1}" destId="{6BCA9630-3CB9-49E6-9EBA-2830A143DC27}" srcOrd="4" destOrd="0" parTransId="{445C8BC8-50EF-458D-9F58-A21D35631649}" sibTransId="{95057463-496B-4F03-B8AC-14B65D818F8B}"/>
    <dgm:cxn modelId="{70EF05BB-82CF-4B92-85CB-4FECD5204F7C}" srcId="{11AD00FA-DF0D-4B36-AB07-227F52E3ECC1}" destId="{3FD96E2C-F77D-4AA9-B8F9-F6ACEE2BA0E4}" srcOrd="3" destOrd="0" parTransId="{DDE39DDD-7B19-4DA2-88C9-12DBA0452DDE}" sibTransId="{AE80C94C-8E77-4A71-8E62-53A6DBC68F03}"/>
    <dgm:cxn modelId="{E33E81BB-3777-4D35-BE66-81A7F45A5460}" type="presOf" srcId="{434927E2-AB58-4BBE-8CE6-4B962FF85503}" destId="{329CD49E-2E20-4860-9CAE-04327233DF0D}" srcOrd="1" destOrd="0" presId="urn:microsoft.com/office/officeart/2005/8/layout/process5"/>
    <dgm:cxn modelId="{4E5D4EC1-7BBA-431B-BC4B-7BACF2B7FDF3}" srcId="{11AD00FA-DF0D-4B36-AB07-227F52E3ECC1}" destId="{E063492B-FB27-41AE-91FB-2624863907FC}" srcOrd="0" destOrd="0" parTransId="{0C391F60-3BCD-4310-8F49-5AA7A6F9CF02}" sibTransId="{402390DB-237F-4EE5-BAEF-8A63291CC31B}"/>
    <dgm:cxn modelId="{78B407C8-8AEA-48EC-84C4-D11DE0AA7A28}" type="presOf" srcId="{E063492B-FB27-41AE-91FB-2624863907FC}" destId="{F7B947B4-B7B6-4FAE-849E-352D9F460CB7}" srcOrd="0" destOrd="0" presId="urn:microsoft.com/office/officeart/2005/8/layout/process5"/>
    <dgm:cxn modelId="{87640FCA-204E-43E6-883D-4564DD2DFBA3}" type="presOf" srcId="{EA8D2829-9F3F-4C5B-B743-F079AD067556}" destId="{E9620C45-99B9-4F8D-8FF5-D10F9A0A3ABE}" srcOrd="0" destOrd="0" presId="urn:microsoft.com/office/officeart/2005/8/layout/process5"/>
    <dgm:cxn modelId="{E86563EC-BBAD-4FAA-82C9-0358A4FA19BE}" type="presOf" srcId="{5212907C-022C-4AE9-A8E3-5870F1B1770B}" destId="{FCB7C5EE-0F03-4808-A001-4AB38A1A129A}" srcOrd="0" destOrd="0" presId="urn:microsoft.com/office/officeart/2005/8/layout/process5"/>
    <dgm:cxn modelId="{849C3AFB-9CF4-40F2-B38B-0E8874D329D2}" type="presOf" srcId="{6BCA9630-3CB9-49E6-9EBA-2830A143DC27}" destId="{5B31EEBB-9623-41D7-ADD5-3F1C80C0F5F7}" srcOrd="0" destOrd="0" presId="urn:microsoft.com/office/officeart/2005/8/layout/process5"/>
    <dgm:cxn modelId="{1C70FA91-3D7A-476B-92FB-1AE19A26A053}" type="presParOf" srcId="{D2940A4B-7FFB-46E8-A84D-47475FF15F39}" destId="{F7B947B4-B7B6-4FAE-849E-352D9F460CB7}" srcOrd="0" destOrd="0" presId="urn:microsoft.com/office/officeart/2005/8/layout/process5"/>
    <dgm:cxn modelId="{41B72DD7-AABF-40A4-BF52-C16F8030BF7D}" type="presParOf" srcId="{D2940A4B-7FFB-46E8-A84D-47475FF15F39}" destId="{C55CCE4D-0CBA-4B18-BB26-3AC540209455}" srcOrd="1" destOrd="0" presId="urn:microsoft.com/office/officeart/2005/8/layout/process5"/>
    <dgm:cxn modelId="{DD6966B8-4265-45F1-89B6-B7C66123E662}" type="presParOf" srcId="{C55CCE4D-0CBA-4B18-BB26-3AC540209455}" destId="{505E1F97-9712-452C-80AB-7943C143B7E6}" srcOrd="0" destOrd="0" presId="urn:microsoft.com/office/officeart/2005/8/layout/process5"/>
    <dgm:cxn modelId="{A7850DEF-3330-4110-A74E-56C488131E41}" type="presParOf" srcId="{D2940A4B-7FFB-46E8-A84D-47475FF15F39}" destId="{E9620C45-99B9-4F8D-8FF5-D10F9A0A3ABE}" srcOrd="2" destOrd="0" presId="urn:microsoft.com/office/officeart/2005/8/layout/process5"/>
    <dgm:cxn modelId="{DF4AE9D8-ABDA-4B78-9DAE-8FF9A4AC136B}" type="presParOf" srcId="{D2940A4B-7FFB-46E8-A84D-47475FF15F39}" destId="{C7CF460F-DEF8-4FC1-BD60-65A5F5EC5D04}" srcOrd="3" destOrd="0" presId="urn:microsoft.com/office/officeart/2005/8/layout/process5"/>
    <dgm:cxn modelId="{FF2EAC7F-67EE-4CBB-AF08-5C3DAD1DBA09}" type="presParOf" srcId="{C7CF460F-DEF8-4FC1-BD60-65A5F5EC5D04}" destId="{467B6D03-C87A-4568-BA9D-3092ED88ABE8}" srcOrd="0" destOrd="0" presId="urn:microsoft.com/office/officeart/2005/8/layout/process5"/>
    <dgm:cxn modelId="{3F4EA9BE-4348-414E-8D60-300984A709E0}" type="presParOf" srcId="{D2940A4B-7FFB-46E8-A84D-47475FF15F39}" destId="{F4E41E92-8CD4-4CBF-AC52-BF024547528F}" srcOrd="4" destOrd="0" presId="urn:microsoft.com/office/officeart/2005/8/layout/process5"/>
    <dgm:cxn modelId="{96917AE9-471A-4436-8ABA-C83872A5EE49}" type="presParOf" srcId="{D2940A4B-7FFB-46E8-A84D-47475FF15F39}" destId="{6B018F55-48D3-47B2-A452-64BE6CBCD8D6}" srcOrd="5" destOrd="0" presId="urn:microsoft.com/office/officeart/2005/8/layout/process5"/>
    <dgm:cxn modelId="{801C8DC0-3058-4ABE-ADE9-9038E85E2E70}" type="presParOf" srcId="{6B018F55-48D3-47B2-A452-64BE6CBCD8D6}" destId="{329CD49E-2E20-4860-9CAE-04327233DF0D}" srcOrd="0" destOrd="0" presId="urn:microsoft.com/office/officeart/2005/8/layout/process5"/>
    <dgm:cxn modelId="{877A1A22-C6A4-4D29-AB35-4AD46CECCCD7}" type="presParOf" srcId="{D2940A4B-7FFB-46E8-A84D-47475FF15F39}" destId="{64D490A7-50F7-426A-86D6-81208C63A35E}" srcOrd="6" destOrd="0" presId="urn:microsoft.com/office/officeart/2005/8/layout/process5"/>
    <dgm:cxn modelId="{BC1BDBAA-C364-4A4D-ACFF-84800E270C8A}" type="presParOf" srcId="{D2940A4B-7FFB-46E8-A84D-47475FF15F39}" destId="{F3532533-71EC-4370-9370-1390E87F7E54}" srcOrd="7" destOrd="0" presId="urn:microsoft.com/office/officeart/2005/8/layout/process5"/>
    <dgm:cxn modelId="{4931EA9C-2D3D-45CD-BB11-870B5375DAA3}" type="presParOf" srcId="{F3532533-71EC-4370-9370-1390E87F7E54}" destId="{C2A3DC41-0B18-4AC3-BF74-707EB2D67674}" srcOrd="0" destOrd="0" presId="urn:microsoft.com/office/officeart/2005/8/layout/process5"/>
    <dgm:cxn modelId="{45C226CF-5892-4E02-B6EA-38DFA3F3E3D0}" type="presParOf" srcId="{D2940A4B-7FFB-46E8-A84D-47475FF15F39}" destId="{5B31EEBB-9623-41D7-ADD5-3F1C80C0F5F7}" srcOrd="8" destOrd="0" presId="urn:microsoft.com/office/officeart/2005/8/layout/process5"/>
    <dgm:cxn modelId="{FA112C1F-CFB4-447B-9D17-5FAC5F3FD49E}" type="presParOf" srcId="{D2940A4B-7FFB-46E8-A84D-47475FF15F39}" destId="{643779FE-2CBF-46A3-8AD5-B7C9F7D280F1}" srcOrd="9" destOrd="0" presId="urn:microsoft.com/office/officeart/2005/8/layout/process5"/>
    <dgm:cxn modelId="{30606BA9-9B35-4CE6-9352-E4FAFDBA625E}" type="presParOf" srcId="{643779FE-2CBF-46A3-8AD5-B7C9F7D280F1}" destId="{77B108A2-25A0-4BC3-8044-D4192EF462DD}" srcOrd="0" destOrd="0" presId="urn:microsoft.com/office/officeart/2005/8/layout/process5"/>
    <dgm:cxn modelId="{7A065E02-02F2-4824-A2F8-D9EEBA0EF62A}" type="presParOf" srcId="{D2940A4B-7FFB-46E8-A84D-47475FF15F39}" destId="{FCB7C5EE-0F03-4808-A001-4AB38A1A129A}"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8010A-265A-4087-A291-67EE2D3DE8E5}">
      <dsp:nvSpPr>
        <dsp:cNvPr id="0" name=""/>
        <dsp:cNvSpPr/>
      </dsp:nvSpPr>
      <dsp:spPr>
        <a:xfrm>
          <a:off x="2171280" y="0"/>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A32E51-BFF1-488D-95B3-3ACF9E68E03A}">
      <dsp:nvSpPr>
        <dsp:cNvPr id="0" name=""/>
        <dsp:cNvSpPr/>
      </dsp:nvSpPr>
      <dsp:spPr>
        <a:xfrm>
          <a:off x="1066831" y="1701932"/>
          <a:ext cx="4315781" cy="2549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b="1" i="0" kern="1200" dirty="0"/>
            <a:t>The objective of this project is to develop a Power BI dashboard using the Retail Database to provide comprehensive insights into the retail business's performance. The dashboard will focus on sales, product, customer, and demographic analysis, aiming to facilitate data-driven decision-making, optimize sales strategies, and enhance customer experiences</a:t>
          </a:r>
          <a:endParaRPr lang="en-US" sz="1800" b="1" kern="1200" dirty="0"/>
        </a:p>
      </dsp:txBody>
      <dsp:txXfrm>
        <a:off x="1066831" y="1701932"/>
        <a:ext cx="4315781" cy="2549008"/>
      </dsp:txXfrm>
    </dsp:sp>
    <dsp:sp modelId="{1700399B-5506-4184-94CD-F7733FF38C15}">
      <dsp:nvSpPr>
        <dsp:cNvPr id="0" name=""/>
        <dsp:cNvSpPr/>
      </dsp:nvSpPr>
      <dsp:spPr>
        <a:xfrm>
          <a:off x="1066831" y="4372216"/>
          <a:ext cx="4315781" cy="570012"/>
        </a:xfrm>
        <a:prstGeom prst="rect">
          <a:avLst/>
        </a:prstGeom>
        <a:noFill/>
        <a:ln>
          <a:noFill/>
        </a:ln>
        <a:effectLst/>
      </dsp:spPr>
      <dsp:style>
        <a:lnRef idx="0">
          <a:scrgbClr r="0" g="0" b="0"/>
        </a:lnRef>
        <a:fillRef idx="0">
          <a:scrgbClr r="0" g="0" b="0"/>
        </a:fillRef>
        <a:effectRef idx="0">
          <a:scrgbClr r="0" g="0" b="0"/>
        </a:effectRef>
        <a:fontRef idx="minor"/>
      </dsp:style>
    </dsp:sp>
    <dsp:sp modelId="{157325BA-FAFF-4C0A-94EE-B04420D80B43}">
      <dsp:nvSpPr>
        <dsp:cNvPr id="0" name=""/>
        <dsp:cNvSpPr/>
      </dsp:nvSpPr>
      <dsp:spPr>
        <a:xfrm>
          <a:off x="6799347" y="0"/>
          <a:ext cx="1443637" cy="1510523"/>
        </a:xfrm>
        <a:prstGeom prst="rect">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A6CA1F-1BB4-472D-8070-E46F0ADED550}">
      <dsp:nvSpPr>
        <dsp:cNvPr id="0" name=""/>
        <dsp:cNvSpPr/>
      </dsp:nvSpPr>
      <dsp:spPr>
        <a:xfrm>
          <a:off x="6137874" y="1724338"/>
          <a:ext cx="4315781" cy="2549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i="0" kern="1200" dirty="0"/>
            <a:t> The goal is to empower retail stakeholders with actionable insights, enabling them to identify top-selling products</a:t>
          </a:r>
          <a:endParaRPr lang="en-US" sz="1800" b="1" kern="1200" dirty="0"/>
        </a:p>
      </dsp:txBody>
      <dsp:txXfrm>
        <a:off x="6137874" y="1724338"/>
        <a:ext cx="4315781" cy="2549008"/>
      </dsp:txXfrm>
    </dsp:sp>
    <dsp:sp modelId="{A44D20B7-13EA-4C28-B174-AAED2BE98B24}">
      <dsp:nvSpPr>
        <dsp:cNvPr id="0" name=""/>
        <dsp:cNvSpPr/>
      </dsp:nvSpPr>
      <dsp:spPr>
        <a:xfrm>
          <a:off x="6137874" y="4372216"/>
          <a:ext cx="4315781" cy="57001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947B4-B7B6-4FAE-849E-352D9F460CB7}">
      <dsp:nvSpPr>
        <dsp:cNvPr id="0" name=""/>
        <dsp:cNvSpPr/>
      </dsp:nvSpPr>
      <dsp:spPr>
        <a:xfrm>
          <a:off x="8997" y="655007"/>
          <a:ext cx="2689300" cy="161358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IN" sz="3400" kern="1200" dirty="0"/>
            <a:t>Product Analysis</a:t>
          </a:r>
        </a:p>
      </dsp:txBody>
      <dsp:txXfrm>
        <a:off x="56257" y="702267"/>
        <a:ext cx="2594780" cy="1519060"/>
      </dsp:txXfrm>
    </dsp:sp>
    <dsp:sp modelId="{C55CCE4D-0CBA-4B18-BB26-3AC540209455}">
      <dsp:nvSpPr>
        <dsp:cNvPr id="0" name=""/>
        <dsp:cNvSpPr/>
      </dsp:nvSpPr>
      <dsp:spPr>
        <a:xfrm>
          <a:off x="2934956" y="1128324"/>
          <a:ext cx="570131" cy="666946"/>
        </a:xfrm>
        <a:prstGeom prst="rightArrow">
          <a:avLst>
            <a:gd name="adj1" fmla="val 60000"/>
            <a:gd name="adj2" fmla="val 50000"/>
          </a:avLst>
        </a:prstGeom>
        <a:solidFill>
          <a:schemeClr val="accent2">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IN" sz="2700" kern="1200"/>
        </a:p>
      </dsp:txBody>
      <dsp:txXfrm>
        <a:off x="2934956" y="1261713"/>
        <a:ext cx="399092" cy="400168"/>
      </dsp:txXfrm>
    </dsp:sp>
    <dsp:sp modelId="{E9620C45-99B9-4F8D-8FF5-D10F9A0A3ABE}">
      <dsp:nvSpPr>
        <dsp:cNvPr id="0" name=""/>
        <dsp:cNvSpPr/>
      </dsp:nvSpPr>
      <dsp:spPr>
        <a:xfrm>
          <a:off x="3774018" y="655007"/>
          <a:ext cx="2689300" cy="161358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IN" sz="3400" kern="1200"/>
            <a:t>Customer Analysis</a:t>
          </a:r>
          <a:endParaRPr lang="en-IN" sz="3400" kern="1200" dirty="0"/>
        </a:p>
      </dsp:txBody>
      <dsp:txXfrm>
        <a:off x="3821278" y="702267"/>
        <a:ext cx="2594780" cy="1519060"/>
      </dsp:txXfrm>
    </dsp:sp>
    <dsp:sp modelId="{C7CF460F-DEF8-4FC1-BD60-65A5F5EC5D04}">
      <dsp:nvSpPr>
        <dsp:cNvPr id="0" name=""/>
        <dsp:cNvSpPr/>
      </dsp:nvSpPr>
      <dsp:spPr>
        <a:xfrm>
          <a:off x="6699977" y="1128324"/>
          <a:ext cx="570131" cy="666946"/>
        </a:xfrm>
        <a:prstGeom prst="rightArrow">
          <a:avLst>
            <a:gd name="adj1" fmla="val 60000"/>
            <a:gd name="adj2" fmla="val 50000"/>
          </a:avLst>
        </a:prstGeom>
        <a:solidFill>
          <a:schemeClr val="accent2">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IN" sz="2700" kern="1200"/>
        </a:p>
      </dsp:txBody>
      <dsp:txXfrm>
        <a:off x="6699977" y="1261713"/>
        <a:ext cx="399092" cy="400168"/>
      </dsp:txXfrm>
    </dsp:sp>
    <dsp:sp modelId="{F4E41E92-8CD4-4CBF-AC52-BF024547528F}">
      <dsp:nvSpPr>
        <dsp:cNvPr id="0" name=""/>
        <dsp:cNvSpPr/>
      </dsp:nvSpPr>
      <dsp:spPr>
        <a:xfrm>
          <a:off x="7539038" y="655007"/>
          <a:ext cx="2689300" cy="161358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IN" sz="3400" kern="1200" dirty="0"/>
            <a:t>Geographical  Analysis</a:t>
          </a:r>
        </a:p>
      </dsp:txBody>
      <dsp:txXfrm>
        <a:off x="7586298" y="702267"/>
        <a:ext cx="2594780" cy="1519060"/>
      </dsp:txXfrm>
    </dsp:sp>
    <dsp:sp modelId="{6B018F55-48D3-47B2-A452-64BE6CBCD8D6}">
      <dsp:nvSpPr>
        <dsp:cNvPr id="0" name=""/>
        <dsp:cNvSpPr/>
      </dsp:nvSpPr>
      <dsp:spPr>
        <a:xfrm rot="5400000">
          <a:off x="8598623" y="2456838"/>
          <a:ext cx="570131" cy="666946"/>
        </a:xfrm>
        <a:prstGeom prst="rightArrow">
          <a:avLst>
            <a:gd name="adj1" fmla="val 60000"/>
            <a:gd name="adj2" fmla="val 50000"/>
          </a:avLst>
        </a:prstGeom>
        <a:solidFill>
          <a:schemeClr val="accent2">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IN" sz="2700" kern="1200"/>
        </a:p>
      </dsp:txBody>
      <dsp:txXfrm rot="-5400000">
        <a:off x="8683605" y="2505246"/>
        <a:ext cx="400168" cy="399092"/>
      </dsp:txXfrm>
    </dsp:sp>
    <dsp:sp modelId="{64D490A7-50F7-426A-86D6-81208C63A35E}">
      <dsp:nvSpPr>
        <dsp:cNvPr id="0" name=""/>
        <dsp:cNvSpPr/>
      </dsp:nvSpPr>
      <dsp:spPr>
        <a:xfrm>
          <a:off x="7539038" y="3344308"/>
          <a:ext cx="2689300" cy="161358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IN" sz="3400" kern="1200" dirty="0"/>
            <a:t>Profit And Sale Analysis</a:t>
          </a:r>
        </a:p>
      </dsp:txBody>
      <dsp:txXfrm>
        <a:off x="7586298" y="3391568"/>
        <a:ext cx="2594780" cy="1519060"/>
      </dsp:txXfrm>
    </dsp:sp>
    <dsp:sp modelId="{F3532533-71EC-4370-9370-1390E87F7E54}">
      <dsp:nvSpPr>
        <dsp:cNvPr id="0" name=""/>
        <dsp:cNvSpPr/>
      </dsp:nvSpPr>
      <dsp:spPr>
        <a:xfrm rot="10800000">
          <a:off x="6732248" y="3817624"/>
          <a:ext cx="570131" cy="666946"/>
        </a:xfrm>
        <a:prstGeom prst="rightArrow">
          <a:avLst>
            <a:gd name="adj1" fmla="val 60000"/>
            <a:gd name="adj2" fmla="val 50000"/>
          </a:avLst>
        </a:prstGeom>
        <a:solidFill>
          <a:schemeClr val="accent2">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IN" sz="2700" kern="1200"/>
        </a:p>
      </dsp:txBody>
      <dsp:txXfrm rot="10800000">
        <a:off x="6903287" y="3951013"/>
        <a:ext cx="399092" cy="400168"/>
      </dsp:txXfrm>
    </dsp:sp>
    <dsp:sp modelId="{5B31EEBB-9623-41D7-ADD5-3F1C80C0F5F7}">
      <dsp:nvSpPr>
        <dsp:cNvPr id="0" name=""/>
        <dsp:cNvSpPr/>
      </dsp:nvSpPr>
      <dsp:spPr>
        <a:xfrm>
          <a:off x="3774018" y="3344308"/>
          <a:ext cx="2689300" cy="161358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IN" sz="3400" kern="1200"/>
            <a:t>Sales Analysis</a:t>
          </a:r>
          <a:endParaRPr lang="en-IN" sz="3400" kern="1200" dirty="0"/>
        </a:p>
      </dsp:txBody>
      <dsp:txXfrm>
        <a:off x="3821278" y="3391568"/>
        <a:ext cx="2594780" cy="1519060"/>
      </dsp:txXfrm>
    </dsp:sp>
    <dsp:sp modelId="{643779FE-2CBF-46A3-8AD5-B7C9F7D280F1}">
      <dsp:nvSpPr>
        <dsp:cNvPr id="0" name=""/>
        <dsp:cNvSpPr/>
      </dsp:nvSpPr>
      <dsp:spPr>
        <a:xfrm rot="10800000">
          <a:off x="2967228" y="3817624"/>
          <a:ext cx="570131" cy="666946"/>
        </a:xfrm>
        <a:prstGeom prst="rightArrow">
          <a:avLst>
            <a:gd name="adj1" fmla="val 60000"/>
            <a:gd name="adj2" fmla="val 50000"/>
          </a:avLst>
        </a:prstGeom>
        <a:solidFill>
          <a:schemeClr val="accent2">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IN" sz="2700" kern="1200"/>
        </a:p>
      </dsp:txBody>
      <dsp:txXfrm rot="10800000">
        <a:off x="3138267" y="3951013"/>
        <a:ext cx="399092" cy="400168"/>
      </dsp:txXfrm>
    </dsp:sp>
    <dsp:sp modelId="{FCB7C5EE-0F03-4808-A001-4AB38A1A129A}">
      <dsp:nvSpPr>
        <dsp:cNvPr id="0" name=""/>
        <dsp:cNvSpPr/>
      </dsp:nvSpPr>
      <dsp:spPr>
        <a:xfrm>
          <a:off x="8997" y="3344308"/>
          <a:ext cx="2689300" cy="161358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IN" sz="3400" kern="1200" dirty="0"/>
            <a:t>Conclusion</a:t>
          </a:r>
        </a:p>
      </dsp:txBody>
      <dsp:txXfrm>
        <a:off x="56257" y="3391568"/>
        <a:ext cx="2594780" cy="151906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8/9/2023</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8/9/2023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F1F1F"/>
                </a:solidFill>
                <a:effectLst/>
                <a:latin typeface="Google Sans"/>
              </a:rPr>
              <a:t>Hello my name is Harshad Daulat Sawkar , </a:t>
            </a:r>
          </a:p>
          <a:p>
            <a:pPr algn="l"/>
            <a:r>
              <a:rPr lang="en-GB" b="0" i="0" dirty="0">
                <a:solidFill>
                  <a:srgbClr val="1F1F1F"/>
                </a:solidFill>
                <a:effectLst/>
                <a:latin typeface="Google Sans"/>
              </a:rPr>
              <a:t>I am working on Retail Analytics Capstone Project Given By Acciojob,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51814-3B91-4036-94D2-3977634EE2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3511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24292E"/>
                </a:solidFill>
                <a:effectLst/>
                <a:latin typeface="Inter"/>
              </a:rPr>
              <a:t>Q. NO. 04 :- What is the distribution of product sales across different product lines? (Visual: Product sales by product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4292E"/>
              </a:solidFill>
              <a:effectLst/>
              <a:latin typeface="Inter"/>
            </a:endParaRPr>
          </a:p>
          <a:p>
            <a:pPr algn="l"/>
            <a:r>
              <a:rPr lang="en-US" b="0" i="0" dirty="0">
                <a:solidFill>
                  <a:srgbClr val="24292E"/>
                </a:solidFill>
                <a:effectLst/>
                <a:latin typeface="Inter"/>
              </a:rPr>
              <a:t>Solution   :- As we can see in visuals the “Classic </a:t>
            </a:r>
            <a:r>
              <a:rPr lang="en-US" b="0" i="0" dirty="0" err="1">
                <a:solidFill>
                  <a:srgbClr val="24292E"/>
                </a:solidFill>
                <a:effectLst/>
                <a:latin typeface="Inter"/>
              </a:rPr>
              <a:t>Cars”and</a:t>
            </a:r>
            <a:r>
              <a:rPr lang="en-US" b="0" i="0" dirty="0">
                <a:solidFill>
                  <a:srgbClr val="24292E"/>
                </a:solidFill>
                <a:effectLst/>
                <a:latin typeface="Inter"/>
              </a:rPr>
              <a:t> “Vintage cars” has high impact on our sale they can </a:t>
            </a:r>
            <a:r>
              <a:rPr lang="en-IN" b="0" i="0" dirty="0">
                <a:solidFill>
                  <a:srgbClr val="24292E"/>
                </a:solidFill>
                <a:effectLst/>
                <a:latin typeface="Inter"/>
              </a:rPr>
              <a:t>easily engulf others products</a:t>
            </a:r>
          </a:p>
          <a:p>
            <a:pPr algn="l"/>
            <a:r>
              <a:rPr lang="en-IN" b="0" i="0" dirty="0">
                <a:solidFill>
                  <a:srgbClr val="24292E"/>
                </a:solidFill>
                <a:effectLst/>
                <a:latin typeface="Inter"/>
              </a:rPr>
              <a:t>                    So for our future growth we need to focus on our other Category , if they will not perform well then we need to replace some of them with related </a:t>
            </a:r>
          </a:p>
          <a:p>
            <a:pPr algn="l"/>
            <a:r>
              <a:rPr lang="en-IN" b="0" i="0" dirty="0">
                <a:solidFill>
                  <a:srgbClr val="24292E"/>
                </a:solidFill>
                <a:effectLst/>
                <a:latin typeface="Inter"/>
              </a:rPr>
              <a:t>                    other segments or parts </a:t>
            </a:r>
          </a:p>
          <a:p>
            <a:pPr algn="l"/>
            <a:r>
              <a:rPr lang="en-IN" b="0" i="0" dirty="0">
                <a:solidFill>
                  <a:srgbClr val="24292E"/>
                </a:solidFill>
                <a:effectLst/>
                <a:latin typeface="Inter"/>
              </a:rPr>
              <a:t>                   </a:t>
            </a:r>
            <a:r>
              <a:rPr lang="en-US" b="0" i="0" dirty="0">
                <a:solidFill>
                  <a:srgbClr val="FFFFFF"/>
                </a:solidFill>
                <a:effectLst/>
                <a:latin typeface="Arial" panose="020B0604020202020204" pitchFamily="34" charset="0"/>
              </a:rPr>
              <a:t>At ₹ 38,53,922.49, Classic Cars had the highest  Revenue and was 1,944.16% higher than Trains, which had the lowest </a:t>
            </a:r>
          </a:p>
          <a:p>
            <a:pPr algn="l"/>
            <a:r>
              <a:rPr lang="en-US" b="0" i="0" dirty="0">
                <a:solidFill>
                  <a:srgbClr val="FFFFFF"/>
                </a:solidFill>
                <a:effectLst/>
                <a:latin typeface="Arial" panose="020B0604020202020204" pitchFamily="34" charset="0"/>
              </a:rPr>
              <a:t>                   Revenue at ₹ 1,88,532.92.﻿﻿ ﻿﻿Classic Cars accounted for 40.13% of Total Revenue.﻿﻿ ﻿﻿ ﻿﻿Across all 7 product Line, Total Revenue ranged from </a:t>
            </a:r>
          </a:p>
          <a:p>
            <a:pPr algn="l"/>
            <a:r>
              <a:rPr lang="en-US" b="0" i="0" dirty="0">
                <a:solidFill>
                  <a:srgbClr val="FFFFFF"/>
                </a:solidFill>
                <a:effectLst/>
                <a:latin typeface="Arial" panose="020B0604020202020204" pitchFamily="34" charset="0"/>
              </a:rPr>
              <a:t>                   ₹ 1,88,532.92 to ₹ 38,53,922.49.﻿﻿ ﻿﻿ ﻿</a:t>
            </a:r>
            <a:endParaRPr lang="en-IN" b="1" dirty="0"/>
          </a:p>
        </p:txBody>
      </p:sp>
      <p:sp>
        <p:nvSpPr>
          <p:cNvPr id="4" name="Slide Number Placeholder 3"/>
          <p:cNvSpPr>
            <a:spLocks noGrp="1"/>
          </p:cNvSpPr>
          <p:nvPr>
            <p:ph type="sldNum" sz="quarter" idx="5"/>
          </p:nvPr>
        </p:nvSpPr>
        <p:spPr/>
        <p:txBody>
          <a:bodyPr/>
          <a:lstStyle/>
          <a:p>
            <a:fld id="{6DC51814-3B91-4036-94D2-3977634EE214}" type="slidenum">
              <a:rPr lang="en-US" smtClean="0"/>
              <a:t>10</a:t>
            </a:fld>
            <a:endParaRPr lang="en-US" dirty="0"/>
          </a:p>
        </p:txBody>
      </p:sp>
    </p:spTree>
    <p:extLst>
      <p:ext uri="{BB962C8B-B14F-4D97-AF65-F5344CB8AC3E}">
        <p14:creationId xmlns:p14="http://schemas.microsoft.com/office/powerpoint/2010/main" val="1522003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err="1">
                <a:solidFill>
                  <a:srgbClr val="374151"/>
                </a:solidFill>
                <a:effectLst/>
                <a:latin typeface="Segoe UI" panose="020B0502040204020203" pitchFamily="34" charset="0"/>
                <a:ea typeface="Calibri" panose="020F0502020204030204" pitchFamily="34" charset="0"/>
              </a:rPr>
              <a:t>Analyzing</a:t>
            </a:r>
            <a:r>
              <a:rPr lang="en-IN" sz="1800" dirty="0">
                <a:solidFill>
                  <a:srgbClr val="374151"/>
                </a:solidFill>
                <a:effectLst/>
                <a:latin typeface="Segoe UI" panose="020B0502040204020203" pitchFamily="34" charset="0"/>
                <a:ea typeface="Calibri" panose="020F0502020204030204" pitchFamily="34" charset="0"/>
              </a:rPr>
              <a:t> customers involves understanding their </a:t>
            </a:r>
            <a:r>
              <a:rPr lang="en-IN" sz="1800" dirty="0" err="1">
                <a:solidFill>
                  <a:srgbClr val="374151"/>
                </a:solidFill>
                <a:effectLst/>
                <a:latin typeface="Segoe UI" panose="020B0502040204020203" pitchFamily="34" charset="0"/>
                <a:ea typeface="Calibri" panose="020F0502020204030204" pitchFamily="34" charset="0"/>
              </a:rPr>
              <a:t>behaviors</a:t>
            </a:r>
            <a:r>
              <a:rPr lang="en-IN" sz="1800" dirty="0">
                <a:solidFill>
                  <a:srgbClr val="374151"/>
                </a:solidFill>
                <a:effectLst/>
                <a:latin typeface="Segoe UI" panose="020B0502040204020203" pitchFamily="34" charset="0"/>
                <a:ea typeface="Calibri" panose="020F0502020204030204" pitchFamily="34" charset="0"/>
              </a:rPr>
              <a:t>, preferences, and needs. This can be done through techniques like customer segmentation, where you group customers based on shared characteristics. By studying customer buying patterns and feedback, you can tailor your products and services to better suit their demands. This analysis helps in creating personalized marketing campaigns, enhancing customer satisfaction, and driving loyalty,</a:t>
            </a:r>
          </a:p>
          <a:p>
            <a:r>
              <a:rPr lang="en-IN" sz="1800" dirty="0">
                <a:solidFill>
                  <a:srgbClr val="374151"/>
                </a:solidFill>
                <a:effectLst/>
                <a:latin typeface="Segoe UI" panose="020B0502040204020203" pitchFamily="34" charset="0"/>
              </a:rPr>
              <a:t>From above slide we can get some insight that will really beneficial for our future scope as well as expansions of our businesses,</a:t>
            </a:r>
          </a:p>
          <a:p>
            <a:r>
              <a:rPr lang="en-IN" sz="1800" dirty="0">
                <a:solidFill>
                  <a:srgbClr val="374151"/>
                </a:solidFill>
                <a:effectLst/>
                <a:latin typeface="Segoe UI" panose="020B0502040204020203" pitchFamily="34" charset="0"/>
              </a:rPr>
              <a:t>By CLTV we can understand those customers which are with us from long time , and we gain there trust as well , also we get to know most repeated customer, and we need to focused on gaining more repeated Customers because currently we are not getting attention from repeated Customers , </a:t>
            </a:r>
          </a:p>
          <a:p>
            <a:r>
              <a:rPr lang="en-IN" sz="1800" b="1" dirty="0">
                <a:solidFill>
                  <a:srgbClr val="FFFF00"/>
                </a:solidFill>
                <a:effectLst/>
                <a:latin typeface="Segoe UI" panose="020B0502040204020203" pitchFamily="34" charset="0"/>
              </a:rPr>
              <a:t>INSIGHT : From Above Analysis we get some insight that is </a:t>
            </a:r>
          </a:p>
          <a:p>
            <a:r>
              <a:rPr lang="en-IN" sz="1800" b="1" dirty="0">
                <a:solidFill>
                  <a:srgbClr val="FFFF00"/>
                </a:solidFill>
                <a:effectLst/>
                <a:latin typeface="Segoe UI" panose="020B0502040204020203" pitchFamily="34" charset="0"/>
              </a:rPr>
              <a:t>                  1)we need to focused on gaining attention of repeated customers</a:t>
            </a:r>
          </a:p>
          <a:p>
            <a:r>
              <a:rPr lang="en-IN" sz="1800" b="1" dirty="0">
                <a:solidFill>
                  <a:srgbClr val="FFFF00"/>
                </a:solidFill>
                <a:effectLst/>
                <a:latin typeface="Segoe UI" panose="020B0502040204020203" pitchFamily="34" charset="0"/>
              </a:rPr>
              <a:t>                  2) Need to Expand our Business Beyond the USA</a:t>
            </a:r>
          </a:p>
          <a:p>
            <a:r>
              <a:rPr lang="en-IN" sz="1800" b="1" dirty="0">
                <a:solidFill>
                  <a:srgbClr val="FFFF00"/>
                </a:solidFill>
                <a:effectLst/>
                <a:latin typeface="Segoe UI" panose="020B0502040204020203" pitchFamily="34" charset="0"/>
              </a:rPr>
              <a:t>                  3) Need to work on Different Attractive Pricing </a:t>
            </a:r>
            <a:r>
              <a:rPr lang="en-IN" sz="1800" b="1" dirty="0" err="1">
                <a:solidFill>
                  <a:srgbClr val="FFFF00"/>
                </a:solidFill>
                <a:effectLst/>
                <a:latin typeface="Segoe UI" panose="020B0502040204020203" pitchFamily="34" charset="0"/>
              </a:rPr>
              <a:t>Stratergy</a:t>
            </a:r>
            <a:endParaRPr lang="en-IN" b="1" dirty="0">
              <a:solidFill>
                <a:srgbClr val="FFFF00"/>
              </a:solidFill>
            </a:endParaRPr>
          </a:p>
        </p:txBody>
      </p:sp>
      <p:sp>
        <p:nvSpPr>
          <p:cNvPr id="4" name="Slide Number Placeholder 3"/>
          <p:cNvSpPr>
            <a:spLocks noGrp="1"/>
          </p:cNvSpPr>
          <p:nvPr>
            <p:ph type="sldNum" sz="quarter" idx="5"/>
          </p:nvPr>
        </p:nvSpPr>
        <p:spPr/>
        <p:txBody>
          <a:bodyPr/>
          <a:lstStyle/>
          <a:p>
            <a:fld id="{6DC51814-3B91-4036-94D2-3977634EE214}" type="slidenum">
              <a:rPr lang="en-US" smtClean="0"/>
              <a:t>11</a:t>
            </a:fld>
            <a:endParaRPr lang="en-US" dirty="0"/>
          </a:p>
        </p:txBody>
      </p:sp>
    </p:spTree>
    <p:extLst>
      <p:ext uri="{BB962C8B-B14F-4D97-AF65-F5344CB8AC3E}">
        <p14:creationId xmlns:p14="http://schemas.microsoft.com/office/powerpoint/2010/main" val="1935605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dirty="0">
                <a:solidFill>
                  <a:srgbClr val="24292E"/>
                </a:solidFill>
                <a:effectLst/>
                <a:latin typeface="Inter"/>
              </a:rPr>
              <a:t>Q. NO. 05 :- What is the correlation between customer number and purchase frequency? (Visual: Customer Numbers vs. purchase frequency)</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dirty="0">
              <a:solidFill>
                <a:srgbClr val="24292E"/>
              </a:solidFill>
              <a:effectLst/>
              <a:latin typeface="Inter"/>
            </a:endParaRPr>
          </a:p>
          <a:p>
            <a:pPr algn="l"/>
            <a:r>
              <a:rPr lang="en-US" b="0" i="0" dirty="0">
                <a:solidFill>
                  <a:srgbClr val="24292E"/>
                </a:solidFill>
                <a:effectLst/>
                <a:latin typeface="Inter"/>
              </a:rPr>
              <a:t>Solution   :- As we can see in visuals the </a:t>
            </a:r>
            <a:r>
              <a:rPr lang="en-US" b="0" i="0" dirty="0">
                <a:solidFill>
                  <a:srgbClr val="FFFFFF"/>
                </a:solidFill>
                <a:effectLst/>
                <a:latin typeface="Arial" panose="020B0604020202020204" pitchFamily="34" charset="0"/>
              </a:rPr>
              <a:t>﻿Euro Shopping Channel had the highest Purchase Frequency (13) and Sum of Amount (₹ 7,15,738.98). The customer Number with the highest Purchase Frequency and Sum of Amount was 141.﻿﻿ ﻿﻿ ﻿﻿Most Customer Name were below 3 in Purchase Frequency and below ₹ 95,341.53 in Sum of Amount.﻿﻿ ﻿﻿ ﻿</a:t>
            </a:r>
            <a:endParaRPr lang="en-IN" b="1" dirty="0"/>
          </a:p>
        </p:txBody>
      </p:sp>
      <p:sp>
        <p:nvSpPr>
          <p:cNvPr id="4" name="Slide Number Placeholder 3"/>
          <p:cNvSpPr>
            <a:spLocks noGrp="1"/>
          </p:cNvSpPr>
          <p:nvPr>
            <p:ph type="sldNum" sz="quarter" idx="5"/>
          </p:nvPr>
        </p:nvSpPr>
        <p:spPr/>
        <p:txBody>
          <a:bodyPr/>
          <a:lstStyle/>
          <a:p>
            <a:fld id="{6DC51814-3B91-4036-94D2-3977634EE214}" type="slidenum">
              <a:rPr lang="en-US" smtClean="0"/>
              <a:t>12</a:t>
            </a:fld>
            <a:endParaRPr lang="en-US" dirty="0"/>
          </a:p>
        </p:txBody>
      </p:sp>
    </p:spTree>
    <p:extLst>
      <p:ext uri="{BB962C8B-B14F-4D97-AF65-F5344CB8AC3E}">
        <p14:creationId xmlns:p14="http://schemas.microsoft.com/office/powerpoint/2010/main" val="692270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24292E"/>
                </a:solidFill>
                <a:effectLst/>
                <a:latin typeface="Inter"/>
              </a:rPr>
              <a:t>Q. NO. 06 :-How does product pricing impact sales volume? (Visual: Product price vs. sales volume)</a:t>
            </a:r>
          </a:p>
          <a:p>
            <a:pPr algn="l">
              <a:buFont typeface="+mj-lt"/>
              <a:buNone/>
            </a:pPr>
            <a:endParaRPr lang="en-US" b="0" i="0" dirty="0">
              <a:solidFill>
                <a:srgbClr val="24292E"/>
              </a:solidFill>
              <a:effectLst/>
              <a:latin typeface="Inter"/>
            </a:endParaRPr>
          </a:p>
          <a:p>
            <a:pPr algn="l"/>
            <a:r>
              <a:rPr lang="en-US" b="0" i="0" dirty="0">
                <a:solidFill>
                  <a:srgbClr val="24292E"/>
                </a:solidFill>
                <a:effectLst/>
                <a:latin typeface="Inter"/>
              </a:rPr>
              <a:t>Solution   :- As we can see in </a:t>
            </a:r>
            <a:r>
              <a:rPr lang="en-IN" b="0" i="0" dirty="0">
                <a:solidFill>
                  <a:srgbClr val="24292E"/>
                </a:solidFill>
                <a:effectLst/>
                <a:latin typeface="Inter"/>
              </a:rPr>
              <a:t>visuals there is two product pricing has more impact  as compare to others </a:t>
            </a:r>
            <a:br>
              <a:rPr lang="en-US" b="0" i="0" dirty="0">
                <a:solidFill>
                  <a:srgbClr val="FFFFFF"/>
                </a:solidFill>
                <a:effectLst/>
                <a:latin typeface="Arial" panose="020B0604020202020204" pitchFamily="34" charset="0"/>
              </a:rPr>
            </a:br>
            <a:r>
              <a:rPr lang="en-US" b="0" i="0" dirty="0">
                <a:solidFill>
                  <a:srgbClr val="FFFFFF"/>
                </a:solidFill>
                <a:effectLst/>
                <a:latin typeface="Arial" panose="020B0604020202020204" pitchFamily="34" charset="0"/>
              </a:rPr>
              <a:t>﻿At 2780, ₹ 77.9 had the highest Order quantity and was 262.45% higher than ₹ 34.21, which had the lowest Orders quantity  767.﻿﻿ ﻿﻿</a:t>
            </a:r>
          </a:p>
          <a:p>
            <a:pPr algn="l"/>
            <a:r>
              <a:rPr lang="en-US" b="0" i="0" dirty="0">
                <a:solidFill>
                  <a:srgbClr val="FFFFFF"/>
                </a:solidFill>
                <a:effectLst/>
                <a:latin typeface="Arial" panose="020B0604020202020204" pitchFamily="34" charset="0"/>
              </a:rPr>
              <a:t> ﻿﻿₹ 77.9 had the highest Order quantity at 2780, followed by ₹ 33.3 and ₹ 60.62. ₹ 34.21 had the lowest orders quantity at 767.﻿﻿ ﻿﻿ </a:t>
            </a:r>
          </a:p>
          <a:p>
            <a:pPr algn="l"/>
            <a:r>
              <a:rPr lang="en-US" b="0" i="0" dirty="0">
                <a:solidFill>
                  <a:srgbClr val="FFFFFF"/>
                </a:solidFill>
                <a:effectLst/>
                <a:latin typeface="Arial" panose="020B0604020202020204" pitchFamily="34" charset="0"/>
              </a:rPr>
              <a:t>﻿﻿₹ 77.9 accounted for 2.63% of all orders quantity.﻿﻿ ﻿﻿ ﻿﻿Across all 107 product Price, order quantity ranged from 767 to 2780.﻿﻿ ﻿﻿ ﻿</a:t>
            </a:r>
            <a:endParaRPr lang="en-IN" b="1" dirty="0"/>
          </a:p>
        </p:txBody>
      </p:sp>
      <p:sp>
        <p:nvSpPr>
          <p:cNvPr id="4" name="Slide Number Placeholder 3"/>
          <p:cNvSpPr>
            <a:spLocks noGrp="1"/>
          </p:cNvSpPr>
          <p:nvPr>
            <p:ph type="sldNum" sz="quarter" idx="5"/>
          </p:nvPr>
        </p:nvSpPr>
        <p:spPr/>
        <p:txBody>
          <a:bodyPr/>
          <a:lstStyle/>
          <a:p>
            <a:fld id="{6DC51814-3B91-4036-94D2-3977634EE214}" type="slidenum">
              <a:rPr lang="en-US" smtClean="0"/>
              <a:t>13</a:t>
            </a:fld>
            <a:endParaRPr lang="en-US" dirty="0"/>
          </a:p>
        </p:txBody>
      </p:sp>
    </p:spTree>
    <p:extLst>
      <p:ext uri="{BB962C8B-B14F-4D97-AF65-F5344CB8AC3E}">
        <p14:creationId xmlns:p14="http://schemas.microsoft.com/office/powerpoint/2010/main" val="1504006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24292E"/>
                </a:solidFill>
                <a:effectLst/>
                <a:latin typeface="Inter"/>
              </a:rPr>
              <a:t>Q. NO. 07 :- What is the distribution of customers across different demographic segments? (Visual: Customer segmentation by demographics)</a:t>
            </a:r>
          </a:p>
          <a:p>
            <a:pPr algn="l"/>
            <a:endParaRPr lang="en-US" b="0" i="0" dirty="0">
              <a:solidFill>
                <a:srgbClr val="24292E"/>
              </a:solidFill>
              <a:effectLst/>
              <a:latin typeface="Inter"/>
            </a:endParaRPr>
          </a:p>
          <a:p>
            <a:pPr algn="l"/>
            <a:r>
              <a:rPr lang="en-US" b="0" i="0" dirty="0">
                <a:solidFill>
                  <a:srgbClr val="24292E"/>
                </a:solidFill>
                <a:effectLst/>
                <a:latin typeface="Inter"/>
              </a:rPr>
              <a:t>Solution   :- As we can see in visual we get more number of customers from USA which is 36 and  followed by France </a:t>
            </a:r>
            <a:endParaRPr lang="en-IN" b="0" i="0" dirty="0">
              <a:solidFill>
                <a:srgbClr val="24292E"/>
              </a:solidFill>
              <a:effectLst/>
              <a:latin typeface="Inter"/>
            </a:endParaRPr>
          </a:p>
          <a:p>
            <a:pPr algn="l"/>
            <a:r>
              <a:rPr lang="en-IN" b="0" i="0" dirty="0">
                <a:solidFill>
                  <a:srgbClr val="24292E"/>
                </a:solidFill>
                <a:effectLst/>
                <a:latin typeface="Inter"/>
              </a:rPr>
              <a:t>                    which is 12 , we also need to focus on to get more numbers of customers from other regions as well </a:t>
            </a:r>
          </a:p>
          <a:p>
            <a:pPr algn="l"/>
            <a:r>
              <a:rPr lang="en-IN" b="0" i="0" dirty="0">
                <a:solidFill>
                  <a:srgbClr val="24292E"/>
                </a:solidFill>
                <a:effectLst/>
                <a:latin typeface="Inter"/>
              </a:rPr>
              <a:t>                    because as we can see in the market every year there is lot of competition are coming so for maintaining </a:t>
            </a:r>
          </a:p>
          <a:p>
            <a:pPr algn="l"/>
            <a:r>
              <a:rPr lang="en-IN" b="0" i="0" dirty="0">
                <a:solidFill>
                  <a:srgbClr val="24292E"/>
                </a:solidFill>
                <a:effectLst/>
                <a:latin typeface="Inter"/>
              </a:rPr>
              <a:t>                    balance as well as smooth business</a:t>
            </a:r>
          </a:p>
          <a:p>
            <a:pPr algn="l"/>
            <a:r>
              <a:rPr lang="en-IN" b="0" i="0" dirty="0">
                <a:solidFill>
                  <a:srgbClr val="24292E"/>
                </a:solidFill>
                <a:effectLst/>
                <a:latin typeface="Inter"/>
              </a:rPr>
              <a:t>                   </a:t>
            </a:r>
            <a:r>
              <a:rPr lang="en-US" b="0" i="0" dirty="0">
                <a:solidFill>
                  <a:srgbClr val="FFFFFF"/>
                </a:solidFill>
                <a:effectLst/>
                <a:latin typeface="Arial" panose="020B0604020202020204" pitchFamily="34" charset="0"/>
              </a:rPr>
              <a:t>Count Of Customers was highest for USA at 36, followed by France and Australia.﻿﻿ ﻿﻿ ﻿﻿USA accounted </a:t>
            </a:r>
          </a:p>
          <a:p>
            <a:pPr algn="l"/>
            <a:r>
              <a:rPr lang="en-US" b="0" i="0" dirty="0">
                <a:solidFill>
                  <a:srgbClr val="FFFFFF"/>
                </a:solidFill>
                <a:effectLst/>
                <a:latin typeface="Arial" panose="020B0604020202020204" pitchFamily="34" charset="0"/>
              </a:rPr>
              <a:t>                   for 47.37% of Count Of Customers.﻿﻿ ﻿﻿ ﻿﻿Across all 13 country, Count Of Customers ranged from 1 to 36.﻿﻿ </a:t>
            </a:r>
          </a:p>
          <a:p>
            <a:pPr algn="l"/>
            <a:r>
              <a:rPr lang="en-US" b="0" i="0" dirty="0">
                <a:solidFill>
                  <a:srgbClr val="FFFFFF"/>
                </a:solidFill>
                <a:effectLst/>
                <a:latin typeface="Arial" panose="020B0604020202020204" pitchFamily="34" charset="0"/>
              </a:rPr>
              <a:t>﻿﻿ ﻿It's important to recognize the broader picture – across all 13 countries in consideration, the count of customers varied from 1 to 36. This variance underscores the need for a more even distribution of customers to ensure the business remains competitive and resilient.</a:t>
            </a:r>
            <a:endParaRPr lang="en-IN" b="1" dirty="0"/>
          </a:p>
        </p:txBody>
      </p:sp>
      <p:sp>
        <p:nvSpPr>
          <p:cNvPr id="4" name="Slide Number Placeholder 3"/>
          <p:cNvSpPr>
            <a:spLocks noGrp="1"/>
          </p:cNvSpPr>
          <p:nvPr>
            <p:ph type="sldNum" sz="quarter" idx="5"/>
          </p:nvPr>
        </p:nvSpPr>
        <p:spPr/>
        <p:txBody>
          <a:bodyPr/>
          <a:lstStyle/>
          <a:p>
            <a:fld id="{6DC51814-3B91-4036-94D2-3977634EE214}" type="slidenum">
              <a:rPr lang="en-US" smtClean="0"/>
              <a:t>14</a:t>
            </a:fld>
            <a:endParaRPr lang="en-US" dirty="0"/>
          </a:p>
        </p:txBody>
      </p:sp>
    </p:spTree>
    <p:extLst>
      <p:ext uri="{BB962C8B-B14F-4D97-AF65-F5344CB8AC3E}">
        <p14:creationId xmlns:p14="http://schemas.microsoft.com/office/powerpoint/2010/main" val="2566680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24292E"/>
                </a:solidFill>
                <a:effectLst/>
                <a:latin typeface="Inter"/>
              </a:rPr>
              <a:t>Q. NO. 08 :- How does customer lifetime value vary for different customer acquisition channels? (Visual: CLTV by acquisition channel)</a:t>
            </a:r>
          </a:p>
          <a:p>
            <a:pPr algn="l">
              <a:buFont typeface="+mj-lt"/>
              <a:buNone/>
            </a:pPr>
            <a:endParaRPr lang="en-US" b="0" i="0" dirty="0">
              <a:solidFill>
                <a:srgbClr val="24292E"/>
              </a:solidFill>
              <a:effectLst/>
              <a:latin typeface="Inter"/>
            </a:endParaRPr>
          </a:p>
          <a:p>
            <a:pPr algn="l"/>
            <a:r>
              <a:rPr lang="en-US" b="0" i="0" dirty="0">
                <a:solidFill>
                  <a:srgbClr val="24292E"/>
                </a:solidFill>
                <a:effectLst/>
                <a:latin typeface="Inter"/>
              </a:rPr>
              <a:t>Solution   :- As we can see in visuals the </a:t>
            </a:r>
            <a:r>
              <a:rPr lang="en-IN" b="0" i="0" dirty="0">
                <a:solidFill>
                  <a:srgbClr val="24292E"/>
                </a:solidFill>
                <a:effectLst/>
                <a:latin typeface="Inter"/>
              </a:rPr>
              <a:t>as well as in table Top CLTV by Customer Names</a:t>
            </a:r>
          </a:p>
          <a:p>
            <a:pPr algn="l"/>
            <a:r>
              <a:rPr lang="en-US" b="0" i="0" dirty="0">
                <a:solidFill>
                  <a:srgbClr val="FFFFFF"/>
                </a:solidFill>
                <a:effectLst/>
                <a:latin typeface="Arial" panose="020B0604020202020204" pitchFamily="34" charset="0"/>
              </a:rPr>
              <a:t>﻿At ₹ 7,15,738.98, Euro Shopping Channel had the highest Sum of Amount and was 8,938.71% higher than Boards &amp; Toys Co., which had the lowest Sum of         Amount at ₹ 7,918.6.﻿﻿ ﻿﻿ ﻿﻿Euro Shopping Channel accounted for 10.14% of Sum of Amount.﻿﻿ ﻿﻿ ﻿﻿Across all 74 Customer Name, </a:t>
            </a:r>
          </a:p>
          <a:p>
            <a:pPr algn="l"/>
            <a:r>
              <a:rPr lang="en-US" b="0" i="0" dirty="0">
                <a:solidFill>
                  <a:srgbClr val="FFFFFF"/>
                </a:solidFill>
                <a:effectLst/>
                <a:latin typeface="Arial" panose="020B0604020202020204" pitchFamily="34" charset="0"/>
              </a:rPr>
              <a:t>Sum of Amount ranged from ₹ 7,918.6 to ₹ 7,15,738.98.﻿﻿ ﻿﻿ ﻿</a:t>
            </a:r>
            <a:r>
              <a:rPr lang="en-IN" b="0" i="0" dirty="0">
                <a:solidFill>
                  <a:srgbClr val="24292E"/>
                </a:solidFill>
                <a:effectLst/>
                <a:latin typeface="Inter"/>
              </a:rPr>
              <a:t>                  </a:t>
            </a:r>
            <a:endParaRPr lang="en-IN" b="1" dirty="0"/>
          </a:p>
        </p:txBody>
      </p:sp>
      <p:sp>
        <p:nvSpPr>
          <p:cNvPr id="4" name="Slide Number Placeholder 3"/>
          <p:cNvSpPr>
            <a:spLocks noGrp="1"/>
          </p:cNvSpPr>
          <p:nvPr>
            <p:ph type="sldNum" sz="quarter" idx="5"/>
          </p:nvPr>
        </p:nvSpPr>
        <p:spPr/>
        <p:txBody>
          <a:bodyPr/>
          <a:lstStyle/>
          <a:p>
            <a:fld id="{6DC51814-3B91-4036-94D2-3977634EE214}" type="slidenum">
              <a:rPr lang="en-US" smtClean="0"/>
              <a:t>15</a:t>
            </a:fld>
            <a:endParaRPr lang="en-US" dirty="0"/>
          </a:p>
        </p:txBody>
      </p:sp>
    </p:spTree>
    <p:extLst>
      <p:ext uri="{BB962C8B-B14F-4D97-AF65-F5344CB8AC3E}">
        <p14:creationId xmlns:p14="http://schemas.microsoft.com/office/powerpoint/2010/main" val="2465340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accent2"/>
                </a:solidFill>
              </a:rPr>
              <a:t>Geographical analysis examines your sales, customer base, and other business metrics across different regions or locations. This analysis helps identify which regions are performing well, which ones might need more attention, and if there are any geographic trends influencing your business. It can aid in optimizing distribution strategies, targeting specific markets, and adapting products to local preferences.</a:t>
            </a:r>
            <a:endParaRPr lang="en-IN" b="0" dirty="0">
              <a:solidFill>
                <a:schemeClr val="accent2"/>
              </a:solidFill>
            </a:endParaRPr>
          </a:p>
          <a:p>
            <a:endParaRPr lang="en-IN" b="0" dirty="0">
              <a:solidFill>
                <a:schemeClr val="accent2"/>
              </a:solidFill>
            </a:endParaRPr>
          </a:p>
          <a:p>
            <a:r>
              <a:rPr lang="en-IN" b="1" dirty="0">
                <a:solidFill>
                  <a:schemeClr val="accent2"/>
                </a:solidFill>
              </a:rPr>
              <a:t>Insight 1) we need to find out why other demographical Customer not purchasing our product </a:t>
            </a:r>
          </a:p>
          <a:p>
            <a:r>
              <a:rPr lang="en-IN" b="1" dirty="0">
                <a:solidFill>
                  <a:srgbClr val="FFFF00"/>
                </a:solidFill>
              </a:rPr>
              <a:t>                  is they have different customers or they are in different business  so we need to find our alternative </a:t>
            </a:r>
          </a:p>
          <a:p>
            <a:r>
              <a:rPr lang="en-IN" b="1" dirty="0">
                <a:solidFill>
                  <a:srgbClr val="FFFF00"/>
                </a:solidFill>
              </a:rPr>
              <a:t>                  product to there business</a:t>
            </a:r>
          </a:p>
          <a:p>
            <a:r>
              <a:rPr lang="en-IN" b="1" dirty="0">
                <a:solidFill>
                  <a:srgbClr val="FFFF00"/>
                </a:solidFill>
              </a:rPr>
              <a:t>              2) need to take survey of our employee in which we need to ask them what motivate you to do more sales</a:t>
            </a:r>
          </a:p>
          <a:p>
            <a:r>
              <a:rPr lang="en-IN" b="1" dirty="0">
                <a:solidFill>
                  <a:srgbClr val="FFFF00"/>
                </a:solidFill>
              </a:rPr>
              <a:t>                  why they are not giving best performance or they are lack of  orders, </a:t>
            </a:r>
          </a:p>
          <a:p>
            <a:r>
              <a:rPr lang="en-IN" b="1" dirty="0">
                <a:solidFill>
                  <a:srgbClr val="FFFF00"/>
                </a:solidFill>
              </a:rPr>
              <a:t>                  If they are facing lack of orders then we need to focused on our marketing strategy’s </a:t>
            </a:r>
          </a:p>
        </p:txBody>
      </p:sp>
      <p:sp>
        <p:nvSpPr>
          <p:cNvPr id="4" name="Slide Number Placeholder 3"/>
          <p:cNvSpPr>
            <a:spLocks noGrp="1"/>
          </p:cNvSpPr>
          <p:nvPr>
            <p:ph type="sldNum" sz="quarter" idx="5"/>
          </p:nvPr>
        </p:nvSpPr>
        <p:spPr/>
        <p:txBody>
          <a:bodyPr/>
          <a:lstStyle/>
          <a:p>
            <a:fld id="{6DC51814-3B91-4036-94D2-3977634EE214}" type="slidenum">
              <a:rPr lang="en-US" smtClean="0"/>
              <a:t>16</a:t>
            </a:fld>
            <a:endParaRPr lang="en-US" dirty="0"/>
          </a:p>
        </p:txBody>
      </p:sp>
    </p:spTree>
    <p:extLst>
      <p:ext uri="{BB962C8B-B14F-4D97-AF65-F5344CB8AC3E}">
        <p14:creationId xmlns:p14="http://schemas.microsoft.com/office/powerpoint/2010/main" val="2452274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24292E"/>
                </a:solidFill>
                <a:effectLst/>
                <a:latin typeface="Inter"/>
              </a:rPr>
              <a:t>Q. NO. 09 :- What is the correlation between customer age and purchase frequency? (Visual: Customer age vs. purchase frequency) </a:t>
            </a:r>
          </a:p>
          <a:p>
            <a:pPr algn="l">
              <a:buFont typeface="+mj-lt"/>
              <a:buNone/>
            </a:pPr>
            <a:r>
              <a:rPr lang="en-US" b="0" i="0" dirty="0">
                <a:solidFill>
                  <a:srgbClr val="24292E"/>
                </a:solidFill>
                <a:effectLst/>
                <a:latin typeface="Inter"/>
              </a:rPr>
              <a:t>                  for above statement we don’t have sufficient data to know age so instead of this we consider new problem statement</a:t>
            </a:r>
          </a:p>
          <a:p>
            <a:pPr algn="l">
              <a:buFont typeface="+mj-lt"/>
              <a:buNone/>
            </a:pPr>
            <a:r>
              <a:rPr lang="en-US" b="0" i="0" dirty="0">
                <a:solidFill>
                  <a:srgbClr val="24292E"/>
                </a:solidFill>
                <a:effectLst/>
                <a:latin typeface="Inter"/>
              </a:rPr>
              <a:t>New Q.       what is the relation between Revenue and Orders , </a:t>
            </a:r>
            <a:r>
              <a:rPr lang="en-US" b="0" i="0" dirty="0">
                <a:solidFill>
                  <a:srgbClr val="FFFFFF"/>
                </a:solidFill>
                <a:effectLst/>
                <a:latin typeface="Arial" panose="020B0604020202020204" pitchFamily="34" charset="0"/>
              </a:rPr>
              <a:t>are they correlated with each other ?</a:t>
            </a:r>
            <a:endParaRPr lang="en-US" b="0" i="0" dirty="0">
              <a:solidFill>
                <a:srgbClr val="24292E"/>
              </a:solidFill>
              <a:effectLst/>
              <a:latin typeface="Inter"/>
            </a:endParaRPr>
          </a:p>
          <a:p>
            <a:pPr algn="l">
              <a:buFont typeface="+mj-lt"/>
              <a:buNone/>
            </a:pPr>
            <a:endParaRPr lang="en-US" b="0" i="0" dirty="0">
              <a:solidFill>
                <a:srgbClr val="24292E"/>
              </a:solidFill>
              <a:effectLst/>
              <a:latin typeface="Inter"/>
            </a:endParaRPr>
          </a:p>
          <a:p>
            <a:pPr algn="l"/>
            <a:r>
              <a:rPr lang="en-US" b="0" i="0" dirty="0">
                <a:solidFill>
                  <a:srgbClr val="24292E"/>
                </a:solidFill>
                <a:effectLst/>
                <a:latin typeface="Inter"/>
              </a:rPr>
              <a:t>Solution   :- as we can see in visuals </a:t>
            </a:r>
            <a:r>
              <a:rPr lang="en-US" b="0" i="0" dirty="0">
                <a:solidFill>
                  <a:srgbClr val="FFFFFF"/>
                </a:solidFill>
                <a:effectLst/>
                <a:latin typeface="Arial" panose="020B0604020202020204" pitchFamily="34" charset="0"/>
              </a:rPr>
              <a:t>﻿At ₹ 19,67,317.13, November had the highest  Revenue and was 298.37% higher than June, which had the lowest  Revenue at ₹ 4,93,841.51.﻿﻿ ﻿﻿ ﻿﻿Revenue and total </a:t>
            </a:r>
            <a:r>
              <a:rPr lang="en-IN" b="0" i="0" dirty="0">
                <a:solidFill>
                  <a:srgbClr val="FFFFFF"/>
                </a:solidFill>
                <a:effectLst/>
                <a:latin typeface="Arial" panose="020B0604020202020204" pitchFamily="34" charset="0"/>
              </a:rPr>
              <a:t>order’s</a:t>
            </a:r>
            <a:r>
              <a:rPr lang="en-US" b="0" i="0" dirty="0">
                <a:solidFill>
                  <a:srgbClr val="FFFFFF"/>
                </a:solidFill>
                <a:effectLst/>
                <a:latin typeface="Arial" panose="020B0604020202020204" pitchFamily="34" charset="0"/>
              </a:rPr>
              <a:t> are positively correlated with each other.﻿﻿ ﻿﻿ ﻿﻿November accounted for 20.48% of Total Revenue.﻿﻿ ﻿﻿ ﻿﻿Total Revenue and Count of </a:t>
            </a:r>
            <a:r>
              <a:rPr lang="en-IN" b="0" i="0" dirty="0">
                <a:solidFill>
                  <a:srgbClr val="FFFFFF"/>
                </a:solidFill>
                <a:effectLst/>
                <a:latin typeface="Arial" panose="020B0604020202020204" pitchFamily="34" charset="0"/>
              </a:rPr>
              <a:t>order’s</a:t>
            </a:r>
            <a:r>
              <a:rPr lang="en-US" b="0" i="0" dirty="0">
                <a:solidFill>
                  <a:srgbClr val="FFFFFF"/>
                </a:solidFill>
                <a:effectLst/>
                <a:latin typeface="Arial" panose="020B0604020202020204" pitchFamily="34" charset="0"/>
              </a:rPr>
              <a:t> diverged the most when the Month was November, when  Total Revenue were ₹ 19,66,701.13 higher than Count of </a:t>
            </a:r>
            <a:r>
              <a:rPr lang="en-IN" b="0" i="0" dirty="0">
                <a:solidFill>
                  <a:srgbClr val="FFFFFF"/>
                </a:solidFill>
                <a:effectLst/>
                <a:latin typeface="Arial" panose="020B0604020202020204" pitchFamily="34" charset="0"/>
              </a:rPr>
              <a:t>order’s</a:t>
            </a:r>
            <a:r>
              <a:rPr lang="en-US" b="0" i="0" dirty="0">
                <a:solidFill>
                  <a:srgbClr val="FFFFFF"/>
                </a:solidFill>
                <a:effectLst/>
                <a:latin typeface="Arial" panose="020B060402020202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latin typeface="Arial" panose="020B0604020202020204" pitchFamily="34" charset="0"/>
              </a:rPr>
              <a:t> </a:t>
            </a:r>
            <a:r>
              <a:rPr lang="en-US" sz="1800" dirty="0">
                <a:solidFill>
                  <a:srgbClr val="476166"/>
                </a:solidFill>
                <a:effectLst/>
                <a:latin typeface="Times New Roman" panose="02020603050405020304" pitchFamily="18" charset="0"/>
                <a:ea typeface="Georgia" panose="02040502050405020303" pitchFamily="18" charset="0"/>
                <a:cs typeface="Mangal" panose="02040503050203030202" pitchFamily="18" charset="0"/>
              </a:rPr>
              <a:t>For the business, it's valuable to delve further into the factors that led to the significant revenue in November, as this insight can inform strategies to optimize revenue in other months as well. Additionally, exploring the correlation between revenue and order counts can help identify patterns and opportunities for maximizing overall profitability.</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pPr algn="l"/>
            <a:endParaRPr lang="en-IN" b="1" dirty="0"/>
          </a:p>
        </p:txBody>
      </p:sp>
      <p:sp>
        <p:nvSpPr>
          <p:cNvPr id="4" name="Slide Number Placeholder 3"/>
          <p:cNvSpPr>
            <a:spLocks noGrp="1"/>
          </p:cNvSpPr>
          <p:nvPr>
            <p:ph type="sldNum" sz="quarter" idx="5"/>
          </p:nvPr>
        </p:nvSpPr>
        <p:spPr/>
        <p:txBody>
          <a:bodyPr/>
          <a:lstStyle/>
          <a:p>
            <a:fld id="{6DC51814-3B91-4036-94D2-3977634EE214}" type="slidenum">
              <a:rPr lang="en-US" smtClean="0"/>
              <a:t>17</a:t>
            </a:fld>
            <a:endParaRPr lang="en-US" dirty="0"/>
          </a:p>
        </p:txBody>
      </p:sp>
    </p:spTree>
    <p:extLst>
      <p:ext uri="{BB962C8B-B14F-4D97-AF65-F5344CB8AC3E}">
        <p14:creationId xmlns:p14="http://schemas.microsoft.com/office/powerpoint/2010/main" val="788268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24292E"/>
                </a:solidFill>
                <a:effectLst/>
                <a:latin typeface="Inter"/>
              </a:rPr>
              <a:t>Q. NO. 10 :- What are the top regions in terms of sales revenue? (Visual: Sales revenue by region)</a:t>
            </a:r>
          </a:p>
          <a:p>
            <a:pPr algn="l">
              <a:buFont typeface="+mj-lt"/>
              <a:buAutoNum type="arabicPeriod"/>
            </a:pPr>
            <a:endParaRPr lang="en-US" b="0" i="0" dirty="0">
              <a:solidFill>
                <a:srgbClr val="24292E"/>
              </a:solidFill>
              <a:effectLst/>
              <a:latin typeface="Inter"/>
            </a:endParaRPr>
          </a:p>
          <a:p>
            <a:pPr algn="l"/>
            <a:r>
              <a:rPr lang="en-US" b="0" i="0" dirty="0">
                <a:solidFill>
                  <a:srgbClr val="24292E"/>
                </a:solidFill>
                <a:effectLst/>
                <a:latin typeface="Inter"/>
              </a:rPr>
              <a:t>Solution   :- As we can see in visuals the </a:t>
            </a:r>
            <a:r>
              <a:rPr lang="en-US" b="0" i="0" dirty="0">
                <a:solidFill>
                  <a:srgbClr val="FFFFFF"/>
                </a:solidFill>
                <a:effectLst/>
                <a:latin typeface="Arial" panose="020B0604020202020204" pitchFamily="34" charset="0"/>
              </a:rPr>
              <a:t>﻿At ₹ 32,73,280.05, USA had the highest Total Revenue and was 6,459.91% higher than Ireland, which had the lowest Sum of Total Revenue at ₹ 49,898.27.﻿﻿ ﻿﻿ ﻿﻿USA accounted for 43.07% of  Total Revenue.﻿﻿ ﻿﻿ ﻿﻿Across all 13 country, Total Revenue ranged from ₹ 49,898.27 to ₹ 32,73,280.05.﻿﻿ ﻿﻿ ﻿</a:t>
            </a:r>
          </a:p>
          <a:p>
            <a:pPr algn="l"/>
            <a:r>
              <a:rPr lang="en-US" b="0" i="0" dirty="0">
                <a:solidFill>
                  <a:srgbClr val="FFFFFF"/>
                </a:solidFill>
                <a:effectLst/>
                <a:latin typeface="Arial" panose="020B0604020202020204" pitchFamily="34" charset="0"/>
              </a:rPr>
              <a:t>We can see In the above table that which Top </a:t>
            </a:r>
            <a:r>
              <a:rPr lang="en-IN" b="0" i="0" dirty="0">
                <a:solidFill>
                  <a:srgbClr val="FFFFFF"/>
                </a:solidFill>
                <a:effectLst/>
                <a:latin typeface="Arial" panose="020B0604020202020204" pitchFamily="34" charset="0"/>
              </a:rPr>
              <a:t>countries are contributing more , in which USA and SPAIN are the top two country among them.</a:t>
            </a:r>
            <a:endParaRPr lang="en-IN" b="1" dirty="0"/>
          </a:p>
        </p:txBody>
      </p:sp>
      <p:sp>
        <p:nvSpPr>
          <p:cNvPr id="4" name="Slide Number Placeholder 3"/>
          <p:cNvSpPr>
            <a:spLocks noGrp="1"/>
          </p:cNvSpPr>
          <p:nvPr>
            <p:ph type="sldNum" sz="quarter" idx="5"/>
          </p:nvPr>
        </p:nvSpPr>
        <p:spPr/>
        <p:txBody>
          <a:bodyPr/>
          <a:lstStyle/>
          <a:p>
            <a:fld id="{6DC51814-3B91-4036-94D2-3977634EE214}" type="slidenum">
              <a:rPr lang="en-US" smtClean="0"/>
              <a:t>18</a:t>
            </a:fld>
            <a:endParaRPr lang="en-US" dirty="0"/>
          </a:p>
        </p:txBody>
      </p:sp>
    </p:spTree>
    <p:extLst>
      <p:ext uri="{BB962C8B-B14F-4D97-AF65-F5344CB8AC3E}">
        <p14:creationId xmlns:p14="http://schemas.microsoft.com/office/powerpoint/2010/main" val="3394223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24292E"/>
                </a:solidFill>
                <a:effectLst/>
                <a:latin typeface="Inter"/>
              </a:rPr>
              <a:t>Q. NO. 11 :- How does the performance of sales employees vary across different regions? (Visual: Employee performance by region)</a:t>
            </a:r>
          </a:p>
          <a:p>
            <a:pPr algn="l">
              <a:buFont typeface="+mj-lt"/>
              <a:buNone/>
            </a:pPr>
            <a:endParaRPr lang="en-US" b="0" i="0" dirty="0">
              <a:solidFill>
                <a:srgbClr val="24292E"/>
              </a:solidFill>
              <a:effectLst/>
              <a:latin typeface="Inter"/>
            </a:endParaRPr>
          </a:p>
          <a:p>
            <a:pPr algn="l"/>
            <a:r>
              <a:rPr lang="en-US" b="0" i="0" dirty="0">
                <a:solidFill>
                  <a:srgbClr val="24292E"/>
                </a:solidFill>
                <a:effectLst/>
                <a:latin typeface="Inter"/>
              </a:rPr>
              <a:t>Solution   :- As we can see in visuals the employee number </a:t>
            </a:r>
            <a:r>
              <a:rPr lang="en-US" b="0" i="0" dirty="0">
                <a:solidFill>
                  <a:srgbClr val="FFFFFF"/>
                </a:solidFill>
                <a:effectLst/>
                <a:latin typeface="Arial" panose="020B0604020202020204" pitchFamily="34" charset="0"/>
              </a:rPr>
              <a:t>1165 in USA country made up 14.03% of Sum of Amount.</a:t>
            </a:r>
            <a:br>
              <a:rPr lang="en-US" b="0" i="0" dirty="0">
                <a:solidFill>
                  <a:srgbClr val="FFFFFF"/>
                </a:solidFill>
                <a:effectLst/>
                <a:latin typeface="Arial" panose="020B0604020202020204" pitchFamily="34" charset="0"/>
              </a:rPr>
            </a:br>
            <a:r>
              <a:rPr lang="en-US" b="0" i="0" dirty="0">
                <a:solidFill>
                  <a:srgbClr val="FFFFFF"/>
                </a:solidFill>
                <a:effectLst/>
                <a:latin typeface="Arial" panose="020B0604020202020204" pitchFamily="34" charset="0"/>
              </a:rPr>
              <a:t>﻿USA had the highest total Sum of Amount at ₹ 30,40,029.52, followed by Spain, France, and Singapore.﻿﻿ ﻿﻿ ﻿﻿USA had the highest average Sum of Amount at 5,06,671.59, followed by Spain, France, and Singapore.﻿﻿ ﻿﻿</a:t>
            </a:r>
            <a:endParaRPr lang="en-IN" b="1" dirty="0"/>
          </a:p>
        </p:txBody>
      </p:sp>
      <p:sp>
        <p:nvSpPr>
          <p:cNvPr id="4" name="Slide Number Placeholder 3"/>
          <p:cNvSpPr>
            <a:spLocks noGrp="1"/>
          </p:cNvSpPr>
          <p:nvPr>
            <p:ph type="sldNum" sz="quarter" idx="5"/>
          </p:nvPr>
        </p:nvSpPr>
        <p:spPr/>
        <p:txBody>
          <a:bodyPr/>
          <a:lstStyle/>
          <a:p>
            <a:fld id="{6DC51814-3B91-4036-94D2-3977634EE214}" type="slidenum">
              <a:rPr lang="en-US" smtClean="0"/>
              <a:t>19</a:t>
            </a:fld>
            <a:endParaRPr lang="en-US" dirty="0"/>
          </a:p>
        </p:txBody>
      </p:sp>
    </p:spTree>
    <p:extLst>
      <p:ext uri="{BB962C8B-B14F-4D97-AF65-F5344CB8AC3E}">
        <p14:creationId xmlns:p14="http://schemas.microsoft.com/office/powerpoint/2010/main" val="1919247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E"/>
                </a:solidFill>
                <a:effectLst/>
                <a:latin typeface="Inter"/>
              </a:rPr>
              <a:t>The objective of this project is to develop a Power BI dashboard using the Retail Database to provide comprehensive insights into the retail business's performance. The dashboard will focus on sales, product, customer, and demographic analysis, aiming to facilitate data-driven decision-making, optimize sales strategies, and enhance customer experiences. The goal is to empower retail stakeholders with actionable insights, enabling them to identify top-selling products, customer preferences, and target demographics. The dashboard will offer valuable insights and recommendations for targeted marketing, inventory optimization, and personalized customer experiences. The final deliverables will include a report and presentation showcasing the dashboard's findings and significance, serving as a powerful tool for retail stakeholders to improve business strategies and achieve success in the competitive retail market.</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2</a:t>
            </a:fld>
            <a:endParaRPr lang="en-US" dirty="0"/>
          </a:p>
        </p:txBody>
      </p:sp>
    </p:spTree>
    <p:extLst>
      <p:ext uri="{BB962C8B-B14F-4D97-AF65-F5344CB8AC3E}">
        <p14:creationId xmlns:p14="http://schemas.microsoft.com/office/powerpoint/2010/main" val="1825591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24292E"/>
                </a:solidFill>
                <a:effectLst/>
                <a:latin typeface="Inter"/>
              </a:rPr>
              <a:t>Q. NO. 12 :- What is the correlation between customer age and purchase frequency? (Visual: Customer age vs. purchase frequency) </a:t>
            </a:r>
          </a:p>
          <a:p>
            <a:pPr algn="l">
              <a:buFont typeface="+mj-lt"/>
              <a:buNone/>
            </a:pPr>
            <a:r>
              <a:rPr lang="en-US" b="0" i="0" dirty="0">
                <a:solidFill>
                  <a:srgbClr val="24292E"/>
                </a:solidFill>
                <a:effectLst/>
                <a:latin typeface="Inter"/>
              </a:rPr>
              <a:t>                  for above statement we don’t have sufficient data to know age so instead of this we consider new problem statement</a:t>
            </a:r>
          </a:p>
          <a:p>
            <a:pPr algn="l">
              <a:buFont typeface="+mj-lt"/>
              <a:buNone/>
            </a:pPr>
            <a:r>
              <a:rPr lang="en-US" b="0" i="0" dirty="0">
                <a:solidFill>
                  <a:srgbClr val="24292E"/>
                </a:solidFill>
                <a:effectLst/>
                <a:latin typeface="Inter"/>
              </a:rPr>
              <a:t>New Q.       what is the repeated frequency of customers by </a:t>
            </a:r>
            <a:r>
              <a:rPr lang="en-IN" b="0" i="0" dirty="0">
                <a:solidFill>
                  <a:srgbClr val="24292E"/>
                </a:solidFill>
                <a:effectLst/>
                <a:latin typeface="Inter"/>
              </a:rPr>
              <a:t>region’s </a:t>
            </a:r>
            <a:r>
              <a:rPr lang="en-US" b="0" i="0" dirty="0">
                <a:solidFill>
                  <a:srgbClr val="FFFFFF"/>
                </a:solidFill>
                <a:effectLst/>
                <a:latin typeface="Arial" panose="020B0604020202020204" pitchFamily="34" charset="0"/>
              </a:rPr>
              <a:t>Purchase Amount and Purchase Frequency are correlated with each other ?</a:t>
            </a:r>
            <a:endParaRPr lang="en-US" b="0" i="0" dirty="0">
              <a:solidFill>
                <a:srgbClr val="24292E"/>
              </a:solidFill>
              <a:effectLst/>
              <a:latin typeface="Inter"/>
            </a:endParaRPr>
          </a:p>
          <a:p>
            <a:pPr algn="l">
              <a:buFont typeface="+mj-lt"/>
              <a:buNone/>
            </a:pPr>
            <a:endParaRPr lang="en-US" b="0" i="0" dirty="0">
              <a:solidFill>
                <a:srgbClr val="24292E"/>
              </a:solidFill>
              <a:effectLst/>
              <a:latin typeface="Inter"/>
            </a:endParaRPr>
          </a:p>
          <a:p>
            <a:pPr algn="l"/>
            <a:r>
              <a:rPr lang="en-US" b="0" i="0" dirty="0">
                <a:solidFill>
                  <a:srgbClr val="24292E"/>
                </a:solidFill>
                <a:effectLst/>
                <a:latin typeface="Inter"/>
              </a:rPr>
              <a:t>Solution   :- As we can see in visuals the </a:t>
            </a:r>
            <a:r>
              <a:rPr lang="en-US" b="0" i="0" dirty="0">
                <a:solidFill>
                  <a:srgbClr val="FFFFFF"/>
                </a:solidFill>
                <a:effectLst/>
                <a:latin typeface="Arial" panose="020B0604020202020204" pitchFamily="34" charset="0"/>
              </a:rPr>
              <a:t>﻿At ₹ 30,40,029.52, USA had the highest Purchase Amount and was 5,992.45% higher than Ireland, which had the lowest Purchase Amount at ₹ 49,898.27.﻿﻿ ﻿﻿ ﻿﻿Purchase Amount and total Purchase Frequency are positively correlated with each other.﻿﻿ ﻿﻿ ﻿﻿USA accounted for 43.09% of Purchase Amount.﻿﻿ ﻿﻿ ﻿﻿Purchase Amount and Purchase Frequency diverged the most when the country was USA, when Purchase Amount were ₹ 30,39,936.52 higher than Purchase Frequency.﻿﻿ ﻿﻿ ﻿</a:t>
            </a:r>
            <a:endParaRPr lang="en-IN" b="1" dirty="0"/>
          </a:p>
        </p:txBody>
      </p:sp>
      <p:sp>
        <p:nvSpPr>
          <p:cNvPr id="4" name="Slide Number Placeholder 3"/>
          <p:cNvSpPr>
            <a:spLocks noGrp="1"/>
          </p:cNvSpPr>
          <p:nvPr>
            <p:ph type="sldNum" sz="quarter" idx="5"/>
          </p:nvPr>
        </p:nvSpPr>
        <p:spPr/>
        <p:txBody>
          <a:bodyPr/>
          <a:lstStyle/>
          <a:p>
            <a:fld id="{6DC51814-3B91-4036-94D2-3977634EE214}" type="slidenum">
              <a:rPr lang="en-US" smtClean="0"/>
              <a:t>20</a:t>
            </a:fld>
            <a:endParaRPr lang="en-US" dirty="0"/>
          </a:p>
        </p:txBody>
      </p:sp>
    </p:spTree>
    <p:extLst>
      <p:ext uri="{BB962C8B-B14F-4D97-AF65-F5344CB8AC3E}">
        <p14:creationId xmlns:p14="http://schemas.microsoft.com/office/powerpoint/2010/main" val="630878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FFF00"/>
                </a:solidFill>
              </a:rPr>
              <a:t>Profit and sales analysis involves evaluating your revenue, costs, and overall profitability. By analyzing sales trends and their corresponding profits, you can identify your most profitable products, pricing strategies, and sales channels. This analysis also helps in setting sales targets, assessing the effectiveness of marketing efforts, and making decisions to optimize your profit margins.</a:t>
            </a:r>
          </a:p>
          <a:p>
            <a:endParaRPr lang="en-US" b="0" dirty="0">
              <a:solidFill>
                <a:srgbClr val="FFFF00"/>
              </a:solidFill>
            </a:endParaRPr>
          </a:p>
          <a:p>
            <a:r>
              <a:rPr lang="en-US" b="1" dirty="0">
                <a:solidFill>
                  <a:srgbClr val="FFFF00"/>
                </a:solidFill>
              </a:rPr>
              <a:t>Insight  1) we are doing very well in Top product line as well as Top vendor also, if we want to expand our business beyond this</a:t>
            </a:r>
          </a:p>
          <a:p>
            <a:r>
              <a:rPr lang="en-US" b="1" dirty="0">
                <a:solidFill>
                  <a:srgbClr val="FFFF00"/>
                </a:solidFill>
              </a:rPr>
              <a:t>                  then we need to take same approaches and </a:t>
            </a:r>
            <a:r>
              <a:rPr lang="en-IN" b="1" dirty="0">
                <a:solidFill>
                  <a:srgbClr val="FFFF00"/>
                </a:solidFill>
              </a:rPr>
              <a:t>strategy which are in top product lines , to bring other product line with strong revenues </a:t>
            </a:r>
          </a:p>
          <a:p>
            <a:r>
              <a:rPr lang="en-IN" b="1" dirty="0">
                <a:solidFill>
                  <a:srgbClr val="FFFF00"/>
                </a:solidFill>
              </a:rPr>
              <a:t>               2) we need to work on inventories as well , because we are spending more on inventories , if we see we have maintain excess inventories that </a:t>
            </a:r>
          </a:p>
          <a:p>
            <a:r>
              <a:rPr lang="en-IN" b="1" dirty="0">
                <a:solidFill>
                  <a:srgbClr val="FFFF00"/>
                </a:solidFill>
              </a:rPr>
              <a:t>                   is 5 time more than order quantity</a:t>
            </a:r>
          </a:p>
        </p:txBody>
      </p:sp>
      <p:sp>
        <p:nvSpPr>
          <p:cNvPr id="4" name="Slide Number Placeholder 3"/>
          <p:cNvSpPr>
            <a:spLocks noGrp="1"/>
          </p:cNvSpPr>
          <p:nvPr>
            <p:ph type="sldNum" sz="quarter" idx="5"/>
          </p:nvPr>
        </p:nvSpPr>
        <p:spPr/>
        <p:txBody>
          <a:bodyPr/>
          <a:lstStyle/>
          <a:p>
            <a:fld id="{6DC51814-3B91-4036-94D2-3977634EE214}" type="slidenum">
              <a:rPr lang="en-US" smtClean="0"/>
              <a:t>21</a:t>
            </a:fld>
            <a:endParaRPr lang="en-US" dirty="0"/>
          </a:p>
        </p:txBody>
      </p:sp>
    </p:spTree>
    <p:extLst>
      <p:ext uri="{BB962C8B-B14F-4D97-AF65-F5344CB8AC3E}">
        <p14:creationId xmlns:p14="http://schemas.microsoft.com/office/powerpoint/2010/main" val="790951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FF00"/>
                </a:solidFill>
              </a:rPr>
              <a:t>Sales Analysis: </a:t>
            </a:r>
            <a:r>
              <a:rPr lang="en-US" b="0" dirty="0">
                <a:solidFill>
                  <a:srgbClr val="FFFF00"/>
                </a:solidFill>
              </a:rPr>
              <a:t>Sales analysis delves into the details of your sales data to uncover patterns, trends, and insights. This includes analyzing sales by product, region, customer type, time period, and more. By examining this data, you can spot seasonality, identify high-demand periods, and determine which products are driving your revenue. This analysis guides inventory management, sales forecasting, and strategic decision-making.</a:t>
            </a:r>
            <a:endParaRPr lang="en-IN" b="0" dirty="0">
              <a:solidFill>
                <a:srgbClr val="FFFF00"/>
              </a:solidFill>
            </a:endParaRPr>
          </a:p>
          <a:p>
            <a:endParaRPr lang="en-IN" b="0" dirty="0">
              <a:solidFill>
                <a:srgbClr val="FFFF00"/>
              </a:solidFill>
            </a:endParaRPr>
          </a:p>
          <a:p>
            <a:r>
              <a:rPr lang="en-IN" b="1" dirty="0">
                <a:solidFill>
                  <a:srgbClr val="FFFF00"/>
                </a:solidFill>
              </a:rPr>
              <a:t>INSIGHT </a:t>
            </a:r>
            <a:br>
              <a:rPr lang="en-IN" b="1" dirty="0">
                <a:solidFill>
                  <a:srgbClr val="FFFF00"/>
                </a:solidFill>
              </a:rPr>
            </a:br>
            <a:r>
              <a:rPr lang="en-IN" b="1" dirty="0">
                <a:solidFill>
                  <a:srgbClr val="FFFF00"/>
                </a:solidFill>
              </a:rPr>
              <a:t>                1) As we can see we are badly depend on NORTH AMERICA, majority of our all revenue came from north America , </a:t>
            </a:r>
          </a:p>
          <a:p>
            <a:r>
              <a:rPr lang="en-IN" b="1" dirty="0">
                <a:solidFill>
                  <a:srgbClr val="FFFF00"/>
                </a:solidFill>
              </a:rPr>
              <a:t>                    So this one is risky for our future scopes we need to expand our customers beyond America so If in future we get our competitor in North </a:t>
            </a:r>
          </a:p>
          <a:p>
            <a:r>
              <a:rPr lang="en-IN" b="1" dirty="0">
                <a:solidFill>
                  <a:srgbClr val="FFFF00"/>
                </a:solidFill>
              </a:rPr>
              <a:t>                    America Then that will not affect on our overall businesses </a:t>
            </a:r>
          </a:p>
          <a:p>
            <a:endParaRPr lang="en-IN" b="1" dirty="0">
              <a:solidFill>
                <a:srgbClr val="FFFF00"/>
              </a:solidFill>
            </a:endParaRPr>
          </a:p>
          <a:p>
            <a:r>
              <a:rPr lang="en-IN" b="1" dirty="0">
                <a:solidFill>
                  <a:srgbClr val="FFFF00"/>
                </a:solidFill>
              </a:rPr>
              <a:t>                2) as compare to our last two years revenue , current year revenue is going down we need to </a:t>
            </a:r>
            <a:r>
              <a:rPr lang="en-IN" b="1" dirty="0" err="1">
                <a:solidFill>
                  <a:srgbClr val="FFFF00"/>
                </a:solidFill>
              </a:rPr>
              <a:t>focuse</a:t>
            </a:r>
            <a:r>
              <a:rPr lang="en-IN" b="1" dirty="0">
                <a:solidFill>
                  <a:srgbClr val="FFFF00"/>
                </a:solidFill>
              </a:rPr>
              <a:t> on what factors that are pulling our</a:t>
            </a:r>
          </a:p>
          <a:p>
            <a:r>
              <a:rPr lang="en-IN" b="1" dirty="0">
                <a:solidFill>
                  <a:srgbClr val="FFFF00"/>
                </a:solidFill>
              </a:rPr>
              <a:t>                    revenue down.</a:t>
            </a:r>
          </a:p>
        </p:txBody>
      </p:sp>
      <p:sp>
        <p:nvSpPr>
          <p:cNvPr id="4" name="Slide Number Placeholder 3"/>
          <p:cNvSpPr>
            <a:spLocks noGrp="1"/>
          </p:cNvSpPr>
          <p:nvPr>
            <p:ph type="sldNum" sz="quarter" idx="5"/>
          </p:nvPr>
        </p:nvSpPr>
        <p:spPr/>
        <p:txBody>
          <a:bodyPr/>
          <a:lstStyle/>
          <a:p>
            <a:fld id="{6DC51814-3B91-4036-94D2-3977634EE214}" type="slidenum">
              <a:rPr lang="en-US" smtClean="0"/>
              <a:t>22</a:t>
            </a:fld>
            <a:endParaRPr lang="en-US" dirty="0"/>
          </a:p>
        </p:txBody>
      </p:sp>
    </p:spTree>
    <p:extLst>
      <p:ext uri="{BB962C8B-B14F-4D97-AF65-F5344CB8AC3E}">
        <p14:creationId xmlns:p14="http://schemas.microsoft.com/office/powerpoint/2010/main" val="1933696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Retail Analytics Capstone Project holds substantial significance in the realm of modern business and data-driven decision-making. As the retail industry continues to evolve, the availability of vast amounts of data has presented both opportunities and challenges. This capstone project aims to address these challenges by leveraging advanced data analytics techniques to extract valuable insights from retail data.</a:t>
            </a:r>
          </a:p>
          <a:p>
            <a:endParaRPr lang="en-US" dirty="0"/>
          </a:p>
          <a:p>
            <a:r>
              <a:rPr lang="en-US" dirty="0"/>
              <a:t>The project's significance lies in its potential to revolutionize the way retailers operate. By analyzing historical sales data, customer behavior, inventory levels, and market trends, the project aims to provide actionable insights that can enhance inventory management, optimize pricing strategies, and personalize the customer experience. This not only has the potential to increase profitability for retail businesses but also improve overall customer satisfaction.</a:t>
            </a:r>
          </a:p>
          <a:p>
            <a:endParaRPr lang="en-US" dirty="0"/>
          </a:p>
          <a:p>
            <a:r>
              <a:rPr lang="en-US" dirty="0"/>
              <a:t>Furthermore, the project's outcomes can contribute to the advancement of retail analytics as a field. The methodologies developed and insights gained can serve as valuable contributions to the broader data science community, aiding researchers in refining their understanding of retail dynamics and predictive modeling.</a:t>
            </a:r>
          </a:p>
          <a:p>
            <a:endParaRPr lang="en-US" dirty="0"/>
          </a:p>
          <a:p>
            <a:r>
              <a:rPr lang="en-US" dirty="0"/>
              <a:t>In a broader context, the project aligns with the current trend of data-driven decision-making across industries. As businesses increasingly rely on data to guide their strategies, the successful implementation of this capstone project can serve as a model for other sectors seeking to harness the power of analytics to enhance their operations.</a:t>
            </a:r>
          </a:p>
          <a:p>
            <a:endParaRPr lang="en-US" dirty="0"/>
          </a:p>
          <a:p>
            <a:r>
              <a:rPr lang="en-US" dirty="0"/>
              <a:t> </a:t>
            </a:r>
            <a:r>
              <a:rPr lang="en-US" sz="1800" b="1" dirty="0"/>
              <a:t>Conclusion : -</a:t>
            </a:r>
            <a:r>
              <a:rPr lang="en-US" dirty="0"/>
              <a:t> the Retail Analytics Capstone Project's significance lies in its potential to drive innovation within the retail industry, contribute to the academic and professional understanding of retail analytics, and set an example for data-driven decision-making in contemporary business environments.</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23</a:t>
            </a:fld>
            <a:endParaRPr lang="en-US" dirty="0"/>
          </a:p>
        </p:txBody>
      </p:sp>
    </p:spTree>
    <p:extLst>
      <p:ext uri="{BB962C8B-B14F-4D97-AF65-F5344CB8AC3E}">
        <p14:creationId xmlns:p14="http://schemas.microsoft.com/office/powerpoint/2010/main" val="2371993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we have  the problem statement and recognized the significance of the project, let's delve into a thorough understanding of the dataset.</a:t>
            </a:r>
          </a:p>
          <a:p>
            <a:endParaRPr lang="en-GB" dirty="0"/>
          </a:p>
          <a:p>
            <a:r>
              <a:rPr lang="en-GB" dirty="0"/>
              <a:t>The Entity-Relationship (ER) diagram for the Power BI Dashboard using the above database represents the relationships and interactions between various entities (tables) in the database. Here's an explanation of the ER diagram based on the provided tables:</a:t>
            </a:r>
          </a:p>
          <a:p>
            <a:r>
              <a:rPr lang="en-IN" b="1" dirty="0">
                <a:solidFill>
                  <a:srgbClr val="FFFF00"/>
                </a:solidFill>
              </a:rPr>
              <a:t>  </a:t>
            </a:r>
          </a:p>
          <a:p>
            <a:pPr algn="l"/>
            <a:r>
              <a:rPr lang="en-US" b="1" i="0" dirty="0">
                <a:solidFill>
                  <a:srgbClr val="24292E"/>
                </a:solidFill>
                <a:effectLst/>
                <a:latin typeface="Inter"/>
              </a:rPr>
              <a:t>Table Explanations</a:t>
            </a:r>
          </a:p>
          <a:p>
            <a:pPr algn="l"/>
            <a:r>
              <a:rPr lang="en-US" b="1" i="0" dirty="0">
                <a:solidFill>
                  <a:srgbClr val="24292E"/>
                </a:solidFill>
                <a:effectLst/>
                <a:latin typeface="Inter"/>
              </a:rPr>
              <a:t>Offices Table</a:t>
            </a:r>
          </a:p>
          <a:p>
            <a:pPr algn="l"/>
            <a:r>
              <a:rPr lang="en-US" b="0" i="0" dirty="0">
                <a:solidFill>
                  <a:srgbClr val="24292E"/>
                </a:solidFill>
                <a:effectLst/>
                <a:latin typeface="Inter"/>
              </a:rPr>
              <a:t>This table stores information about the different offices of the retail company, including the office code, city, phone number, address, state, country, postal code, and territory. Each office is uniquely identified by its office code.</a:t>
            </a:r>
          </a:p>
          <a:p>
            <a:pPr algn="l"/>
            <a:r>
              <a:rPr lang="en-US" b="1" i="0" dirty="0">
                <a:solidFill>
                  <a:srgbClr val="24292E"/>
                </a:solidFill>
                <a:effectLst/>
                <a:latin typeface="Inter"/>
              </a:rPr>
              <a:t>Employees Table</a:t>
            </a:r>
          </a:p>
          <a:p>
            <a:pPr algn="l"/>
            <a:r>
              <a:rPr lang="en-US" b="0" i="0" dirty="0">
                <a:solidFill>
                  <a:srgbClr val="24292E"/>
                </a:solidFill>
                <a:effectLst/>
                <a:latin typeface="Inter"/>
              </a:rPr>
              <a:t>The employees table holds data about the company's employees. It includes fields such as employee number (a unique identifier for each employee), last name, first name, extension, email address, office code (identifying the office where the employee works), </a:t>
            </a:r>
            <a:r>
              <a:rPr lang="en-US" b="0" i="0" dirty="0" err="1">
                <a:solidFill>
                  <a:srgbClr val="24292E"/>
                </a:solidFill>
                <a:effectLst/>
                <a:latin typeface="Inter"/>
              </a:rPr>
              <a:t>reportsTo</a:t>
            </a:r>
            <a:r>
              <a:rPr lang="en-US" b="0" i="0" dirty="0">
                <a:solidFill>
                  <a:srgbClr val="24292E"/>
                </a:solidFill>
                <a:effectLst/>
                <a:latin typeface="Inter"/>
              </a:rPr>
              <a:t> (the employee number of the person to whom the employee reports), and job title.</a:t>
            </a:r>
          </a:p>
          <a:p>
            <a:pPr algn="l"/>
            <a:r>
              <a:rPr lang="en-US" b="1" i="0" dirty="0">
                <a:solidFill>
                  <a:srgbClr val="24292E"/>
                </a:solidFill>
                <a:effectLst/>
                <a:latin typeface="Inter"/>
              </a:rPr>
              <a:t>Customers Table</a:t>
            </a:r>
          </a:p>
          <a:p>
            <a:pPr algn="l"/>
            <a:r>
              <a:rPr lang="en-US" b="0" i="0" dirty="0">
                <a:solidFill>
                  <a:srgbClr val="24292E"/>
                </a:solidFill>
                <a:effectLst/>
                <a:latin typeface="Inter"/>
              </a:rPr>
              <a:t>This table contains information about the retail company's customers. It includes fields like customer number (a unique identifier for each customer), customer name, contact last name, contact first name, phone number, address, city, state, postal code, country, sales representative employee number (identifying the employee responsible for the customer), and credit limit.</a:t>
            </a:r>
          </a:p>
          <a:p>
            <a:pPr algn="l"/>
            <a:r>
              <a:rPr lang="en-US" b="1" i="0" dirty="0">
                <a:solidFill>
                  <a:srgbClr val="24292E"/>
                </a:solidFill>
                <a:effectLst/>
                <a:latin typeface="Inter"/>
              </a:rPr>
              <a:t>Products Table</a:t>
            </a:r>
          </a:p>
          <a:p>
            <a:pPr algn="l"/>
            <a:r>
              <a:rPr lang="en-US" b="0" i="0" dirty="0">
                <a:solidFill>
                  <a:srgbClr val="24292E"/>
                </a:solidFill>
                <a:effectLst/>
                <a:latin typeface="Inter"/>
              </a:rPr>
              <a:t>The products table stores details about the various products sold by the retail company. It includes information such as the product code (a unique identifier for each product), product name, product line (categorization of the product), product scale, product vendor, product description, quantity in stock, buy price, and Manufacturer's Suggested Retail Price (MSRP).</a:t>
            </a:r>
          </a:p>
          <a:p>
            <a:pPr algn="l"/>
            <a:r>
              <a:rPr lang="en-US" b="1" i="0" dirty="0">
                <a:solidFill>
                  <a:srgbClr val="24292E"/>
                </a:solidFill>
                <a:effectLst/>
                <a:latin typeface="Inter"/>
              </a:rPr>
              <a:t>Product Lines Table</a:t>
            </a:r>
          </a:p>
          <a:p>
            <a:pPr algn="l"/>
            <a:r>
              <a:rPr lang="en-US" b="0" i="0" dirty="0">
                <a:solidFill>
                  <a:srgbClr val="24292E"/>
                </a:solidFill>
                <a:effectLst/>
                <a:latin typeface="Inter"/>
              </a:rPr>
              <a:t>This table is used to describe the different product lines available in the company's inventory. It includes fields such as the product line name, text description, HTML description (for web-based content), and an image (stored as a BLOB) to represent the product line visually.</a:t>
            </a:r>
          </a:p>
          <a:p>
            <a:pPr algn="l"/>
            <a:r>
              <a:rPr lang="en-US" b="1" i="0" dirty="0">
                <a:solidFill>
                  <a:srgbClr val="24292E"/>
                </a:solidFill>
                <a:effectLst/>
                <a:latin typeface="Inter"/>
              </a:rPr>
              <a:t>Orders Table</a:t>
            </a:r>
          </a:p>
          <a:p>
            <a:pPr algn="l"/>
            <a:r>
              <a:rPr lang="en-US" b="0" i="0" dirty="0">
                <a:solidFill>
                  <a:srgbClr val="24292E"/>
                </a:solidFill>
                <a:effectLst/>
                <a:latin typeface="Inter"/>
              </a:rPr>
              <a:t>The orders table stores data related to customer orders. It includes information like the order number (a unique identifier for each order), order date, required date, shipped date, order status (using an ENUM for predefined statuses), comments, and customer number (identifying the customer who placed the order).</a:t>
            </a:r>
          </a:p>
          <a:p>
            <a:pPr algn="l"/>
            <a:r>
              <a:rPr lang="en-US" b="1" i="0" dirty="0">
                <a:solidFill>
                  <a:srgbClr val="24292E"/>
                </a:solidFill>
                <a:effectLst/>
                <a:latin typeface="Inter"/>
              </a:rPr>
              <a:t>Order Details Table</a:t>
            </a:r>
          </a:p>
          <a:p>
            <a:pPr algn="l"/>
            <a:r>
              <a:rPr lang="en-US" b="0" i="0" dirty="0">
                <a:solidFill>
                  <a:srgbClr val="24292E"/>
                </a:solidFill>
                <a:effectLst/>
                <a:latin typeface="Inter"/>
              </a:rPr>
              <a:t>This table contains information about the individual items (line items) included in each order. It includes fields such as the order number (linking to the orders table), product code (linking to the products table), quantity ordered, price per item, and order line number.</a:t>
            </a:r>
          </a:p>
          <a:p>
            <a:pPr algn="l"/>
            <a:r>
              <a:rPr lang="en-US" b="1" i="0" dirty="0">
                <a:solidFill>
                  <a:srgbClr val="24292E"/>
                </a:solidFill>
                <a:effectLst/>
                <a:latin typeface="Inter"/>
              </a:rPr>
              <a:t>Payments Table</a:t>
            </a:r>
          </a:p>
          <a:p>
            <a:pPr algn="l"/>
            <a:r>
              <a:rPr lang="en-US" b="0" i="0" dirty="0">
                <a:solidFill>
                  <a:srgbClr val="24292E"/>
                </a:solidFill>
                <a:effectLst/>
                <a:latin typeface="Inter"/>
              </a:rPr>
              <a:t>The payments table stores details about payments made by customers. It includes fields such as the customer number (linking to the customers table), check number, payment date, and the payment amount.</a:t>
            </a:r>
          </a:p>
          <a:p>
            <a:pPr algn="l"/>
            <a:r>
              <a:rPr lang="en-US" sz="1200" b="1" i="0" kern="1200" dirty="0">
                <a:solidFill>
                  <a:srgbClr val="24292E"/>
                </a:solidFill>
                <a:effectLst/>
                <a:latin typeface="Inter"/>
                <a:ea typeface="+mn-ea"/>
                <a:cs typeface="+mn-cs"/>
              </a:rPr>
              <a:t>Profit Summary Table</a:t>
            </a:r>
          </a:p>
          <a:p>
            <a:pPr algn="l"/>
            <a:r>
              <a:rPr lang="en-US" sz="1200" b="1" i="0" kern="1200" dirty="0">
                <a:solidFill>
                  <a:srgbClr val="24292E"/>
                </a:solidFill>
                <a:effectLst/>
                <a:latin typeface="Inter"/>
                <a:ea typeface="+mn-ea"/>
                <a:cs typeface="+mn-cs"/>
              </a:rPr>
              <a:t> </a:t>
            </a:r>
            <a:r>
              <a:rPr lang="en-US" sz="1200" b="0" i="0" kern="1200" dirty="0">
                <a:solidFill>
                  <a:srgbClr val="24292E"/>
                </a:solidFill>
                <a:effectLst/>
                <a:latin typeface="Inter"/>
                <a:ea typeface="+mn-ea"/>
                <a:cs typeface="+mn-cs"/>
              </a:rPr>
              <a:t>This table act as a helper table , has details about average sell price, Buy Price, Buy Price Per QTY, Product Code , Profit , Profit Margin, Sell Price , Sum of Order Quantity</a:t>
            </a:r>
          </a:p>
          <a:p>
            <a:endParaRPr lang="en-IN" b="1" dirty="0">
              <a:solidFill>
                <a:srgbClr val="FFFF00"/>
              </a:solidFill>
            </a:endParaRPr>
          </a:p>
        </p:txBody>
      </p:sp>
      <p:sp>
        <p:nvSpPr>
          <p:cNvPr id="4" name="Slide Number Placeholder 3"/>
          <p:cNvSpPr>
            <a:spLocks noGrp="1"/>
          </p:cNvSpPr>
          <p:nvPr>
            <p:ph type="sldNum" sz="quarter" idx="5"/>
          </p:nvPr>
        </p:nvSpPr>
        <p:spPr/>
        <p:txBody>
          <a:bodyPr/>
          <a:lstStyle/>
          <a:p>
            <a:fld id="{6DC51814-3B91-4036-94D2-3977634EE214}" type="slidenum">
              <a:rPr lang="en-US" smtClean="0"/>
              <a:t>24</a:t>
            </a:fld>
            <a:endParaRPr lang="en-US" dirty="0"/>
          </a:p>
        </p:txBody>
      </p:sp>
    </p:spTree>
    <p:extLst>
      <p:ext uri="{BB962C8B-B14F-4D97-AF65-F5344CB8AC3E}">
        <p14:creationId xmlns:p14="http://schemas.microsoft.com/office/powerpoint/2010/main" val="2012275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476166"/>
                </a:solidFill>
                <a:effectLst/>
                <a:latin typeface="Times New Roman" panose="02020603050405020304" pitchFamily="18" charset="0"/>
                <a:ea typeface="Georgia" panose="02040502050405020303" pitchFamily="18" charset="0"/>
                <a:cs typeface="Mangal" panose="02040503050203030202" pitchFamily="18" charset="0"/>
              </a:rPr>
              <a:t>CONCLUSION </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r>
              <a:rPr lang="en-US" sz="1800" dirty="0">
                <a:solidFill>
                  <a:srgbClr val="476166"/>
                </a:solidFill>
                <a:effectLst/>
                <a:latin typeface="Times New Roman" panose="02020603050405020304" pitchFamily="18" charset="0"/>
                <a:ea typeface="Georgia" panose="02040502050405020303" pitchFamily="18" charset="0"/>
                <a:cs typeface="Mangal" panose="02040503050203030202" pitchFamily="18" charset="0"/>
              </a:rPr>
              <a:t> </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r>
              <a:rPr lang="en-US" sz="1800" dirty="0">
                <a:solidFill>
                  <a:srgbClr val="476166"/>
                </a:solidFill>
                <a:effectLst/>
                <a:latin typeface="Times New Roman" panose="02020603050405020304" pitchFamily="18" charset="0"/>
                <a:ea typeface="Georgia" panose="02040502050405020303" pitchFamily="18" charset="0"/>
                <a:cs typeface="Mangal" panose="02040503050203030202" pitchFamily="18" charset="0"/>
              </a:rPr>
              <a:t>Revenue Insights:</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r>
              <a:rPr lang="en-US" sz="1800" dirty="0">
                <a:solidFill>
                  <a:srgbClr val="476166"/>
                </a:solidFill>
                <a:effectLst/>
                <a:latin typeface="Times New Roman" panose="02020603050405020304" pitchFamily="18" charset="0"/>
                <a:ea typeface="Georgia" panose="02040502050405020303" pitchFamily="18" charset="0"/>
                <a:cs typeface="Mangal" panose="02040503050203030202" pitchFamily="18" charset="0"/>
              </a:rPr>
              <a:t>The data reveals varying revenue patterns across different months. Notably, November stood out with the highest revenue, indicating a potential seasonality or special factors driving higher sales during that time. Further exploration into the reasons behind this spike could guide strategies for maximizing revenue during specific periods.</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r>
              <a:rPr lang="en-US" sz="1800" dirty="0">
                <a:solidFill>
                  <a:srgbClr val="476166"/>
                </a:solidFill>
                <a:effectLst/>
                <a:latin typeface="Times New Roman" panose="02020603050405020304" pitchFamily="18" charset="0"/>
                <a:ea typeface="Georgia" panose="02040502050405020303" pitchFamily="18" charset="0"/>
                <a:cs typeface="Mangal" panose="02040503050203030202" pitchFamily="18" charset="0"/>
              </a:rPr>
              <a:t> </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r>
              <a:rPr lang="en-US" sz="1800" dirty="0">
                <a:solidFill>
                  <a:srgbClr val="476166"/>
                </a:solidFill>
                <a:effectLst/>
                <a:latin typeface="Times New Roman" panose="02020603050405020304" pitchFamily="18" charset="0"/>
                <a:ea typeface="Georgia" panose="02040502050405020303" pitchFamily="18" charset="0"/>
                <a:cs typeface="Mangal" panose="02040503050203030202" pitchFamily="18" charset="0"/>
              </a:rPr>
              <a:t>Country Contributions:</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r>
              <a:rPr lang="en-US" sz="1800" dirty="0">
                <a:solidFill>
                  <a:srgbClr val="476166"/>
                </a:solidFill>
                <a:effectLst/>
                <a:latin typeface="Times New Roman" panose="02020603050405020304" pitchFamily="18" charset="0"/>
                <a:ea typeface="Georgia" panose="02040502050405020303" pitchFamily="18" charset="0"/>
                <a:cs typeface="Mangal" panose="02040503050203030202" pitchFamily="18" charset="0"/>
              </a:rPr>
              <a:t>The data underscores the significance of certain countries, such as the USA and Spain, in generating a substantial portion of the total revenue. These markets appear to be crucial revenue drivers and warrant focused attention in business strategies. Diversifying revenue sources across various regions can mitigate risks associated with overreliance on a single market.</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r>
              <a:rPr lang="en-US" sz="1800" dirty="0">
                <a:solidFill>
                  <a:srgbClr val="476166"/>
                </a:solidFill>
                <a:effectLst/>
                <a:latin typeface="Times New Roman" panose="02020603050405020304" pitchFamily="18" charset="0"/>
                <a:ea typeface="Georgia" panose="02040502050405020303" pitchFamily="18" charset="0"/>
                <a:cs typeface="Mangal" panose="02040503050203030202" pitchFamily="18" charset="0"/>
              </a:rPr>
              <a:t> </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r>
              <a:rPr lang="en-US" sz="1800" dirty="0">
                <a:solidFill>
                  <a:srgbClr val="476166"/>
                </a:solidFill>
                <a:effectLst/>
                <a:latin typeface="Times New Roman" panose="02020603050405020304" pitchFamily="18" charset="0"/>
                <a:ea typeface="Georgia" panose="02040502050405020303" pitchFamily="18" charset="0"/>
                <a:cs typeface="Mangal" panose="02040503050203030202" pitchFamily="18" charset="0"/>
              </a:rPr>
              <a:t>Employee Influence:</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r>
              <a:rPr lang="en-US" sz="1800" dirty="0">
                <a:solidFill>
                  <a:srgbClr val="476166"/>
                </a:solidFill>
                <a:effectLst/>
                <a:latin typeface="Times New Roman" panose="02020603050405020304" pitchFamily="18" charset="0"/>
                <a:ea typeface="Georgia" panose="02040502050405020303" pitchFamily="18" charset="0"/>
                <a:cs typeface="Mangal" panose="02040503050203030202" pitchFamily="18" charset="0"/>
              </a:rPr>
              <a:t>An individual employee, denoted as 1165, significantly impacted the overall revenue. Understanding the strategies and practices that contributed to this employee's exceptional performance could provide valuable insights for employee training and recognition programs. Recognizing high-performing individuals can motivate others and enhance overall team performance.</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r>
              <a:rPr lang="en-US" sz="1800" dirty="0">
                <a:solidFill>
                  <a:srgbClr val="476166"/>
                </a:solidFill>
                <a:effectLst/>
                <a:latin typeface="Times New Roman" panose="02020603050405020304" pitchFamily="18" charset="0"/>
                <a:ea typeface="Georgia" panose="02040502050405020303" pitchFamily="18" charset="0"/>
                <a:cs typeface="Mangal" panose="02040503050203030202" pitchFamily="18" charset="0"/>
              </a:rPr>
              <a:t> </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r>
              <a:rPr lang="en-US" sz="1800" dirty="0">
                <a:solidFill>
                  <a:srgbClr val="476166"/>
                </a:solidFill>
                <a:effectLst/>
                <a:latin typeface="Times New Roman" panose="02020603050405020304" pitchFamily="18" charset="0"/>
                <a:ea typeface="Georgia" panose="02040502050405020303" pitchFamily="18" charset="0"/>
                <a:cs typeface="Mangal" panose="02040503050203030202" pitchFamily="18" charset="0"/>
              </a:rPr>
              <a:t>Purchase Behavior Analysis:</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r>
              <a:rPr lang="en-US" sz="1800" dirty="0">
                <a:solidFill>
                  <a:srgbClr val="476166"/>
                </a:solidFill>
                <a:effectLst/>
                <a:latin typeface="Times New Roman" panose="02020603050405020304" pitchFamily="18" charset="0"/>
                <a:ea typeface="Georgia" panose="02040502050405020303" pitchFamily="18" charset="0"/>
                <a:cs typeface="Mangal" panose="02040503050203030202" pitchFamily="18" charset="0"/>
              </a:rPr>
              <a:t>The relationship between purchase amounts and purchase frequency is noteworthy. Higher purchase amounts seem to be associated with increased purchase frequency, suggesting that customers who spend more also tend to make more frequent purchases. Analyzing the factors influencing these trends can inform strategies for increasing both average purchase amount and frequency.</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r>
              <a:rPr lang="en-US" sz="1800" dirty="0">
                <a:solidFill>
                  <a:srgbClr val="476166"/>
                </a:solidFill>
                <a:effectLst/>
                <a:latin typeface="Times New Roman" panose="02020603050405020304" pitchFamily="18" charset="0"/>
                <a:ea typeface="Georgia" panose="02040502050405020303" pitchFamily="18" charset="0"/>
                <a:cs typeface="Mangal" panose="02040503050203030202" pitchFamily="18" charset="0"/>
              </a:rPr>
              <a:t> </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r>
              <a:rPr lang="en-US" sz="1800" dirty="0">
                <a:solidFill>
                  <a:srgbClr val="476166"/>
                </a:solidFill>
                <a:effectLst/>
                <a:latin typeface="Times New Roman" panose="02020603050405020304" pitchFamily="18" charset="0"/>
                <a:ea typeface="Georgia" panose="02040502050405020303" pitchFamily="18" charset="0"/>
                <a:cs typeface="Mangal" panose="02040503050203030202" pitchFamily="18" charset="0"/>
              </a:rPr>
              <a:t>Market Dynamics:</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r>
              <a:rPr lang="en-US" sz="1800" dirty="0">
                <a:solidFill>
                  <a:srgbClr val="476166"/>
                </a:solidFill>
                <a:effectLst/>
                <a:latin typeface="Times New Roman" panose="02020603050405020304" pitchFamily="18" charset="0"/>
                <a:ea typeface="Georgia" panose="02040502050405020303" pitchFamily="18" charset="0"/>
                <a:cs typeface="Mangal" panose="02040503050203030202" pitchFamily="18" charset="0"/>
              </a:rPr>
              <a:t>The data highlights the need to adapt to changing market dynamics. The intense competition observed annually emphasizes the importance of maintaining a balance between established markets and exploring opportunities in emerging regions. This adaptability will ensure the business remains competitive and resilient in a rapidly evolving retail landscape.</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r>
              <a:rPr lang="en-US" sz="1800" dirty="0">
                <a:solidFill>
                  <a:srgbClr val="476166"/>
                </a:solidFill>
                <a:effectLst/>
                <a:latin typeface="Times New Roman" panose="02020603050405020304" pitchFamily="18" charset="0"/>
                <a:ea typeface="Georgia" panose="02040502050405020303" pitchFamily="18" charset="0"/>
                <a:cs typeface="Mangal" panose="02040503050203030202" pitchFamily="18" charset="0"/>
              </a:rPr>
              <a:t> </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r>
              <a:rPr lang="en-US" sz="1800" dirty="0">
                <a:solidFill>
                  <a:srgbClr val="476166"/>
                </a:solidFill>
                <a:effectLst/>
                <a:latin typeface="Times New Roman" panose="02020603050405020304" pitchFamily="18" charset="0"/>
                <a:ea typeface="Georgia" panose="02040502050405020303" pitchFamily="18" charset="0"/>
                <a:cs typeface="Mangal" panose="02040503050203030202" pitchFamily="18" charset="0"/>
              </a:rPr>
              <a:t>In the realm of retail analytics, these insights provide a foundation for data-driven decision-making. By leveraging the relationships between revenue, customer behavior, and market performance, the business can optimize its strategies for sustained growth, enhanced customer engagement, and improved overall profitability.</a:t>
            </a:r>
            <a:endParaRPr lang="en-IN" sz="1800" dirty="0">
              <a:effectLst/>
              <a:latin typeface="Georgia" panose="02040502050405020303" pitchFamily="18" charset="0"/>
              <a:ea typeface="Georgia" panose="02040502050405020303" pitchFamily="18" charset="0"/>
              <a:cs typeface="Mangal" panose="02040503050203030202" pitchFamily="18" charset="0"/>
            </a:endParaRP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25</a:t>
            </a:fld>
            <a:endParaRPr lang="en-US" dirty="0"/>
          </a:p>
        </p:txBody>
      </p:sp>
    </p:spTree>
    <p:extLst>
      <p:ext uri="{BB962C8B-B14F-4D97-AF65-F5344CB8AC3E}">
        <p14:creationId xmlns:p14="http://schemas.microsoft.com/office/powerpoint/2010/main" val="3847685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"Effective retail analytics is needed to tackle challenges in optimizing product assortment, pricing strategies, inventory management, and customer engagement. There is a growing demand for data-driven insights to enhance decision-making in an increasingly competitive retail landscape, where understanding consumer behavior and market trends is crucial for sustainable growth and profitability."</a:t>
            </a:r>
            <a:endParaRPr lang="en-GB" b="0" i="0"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6DC51814-3B91-4036-94D2-3977634EE214}" type="slidenum">
              <a:rPr lang="en-US" smtClean="0"/>
              <a:t>3</a:t>
            </a:fld>
            <a:endParaRPr lang="en-US" dirty="0"/>
          </a:p>
        </p:txBody>
      </p:sp>
    </p:spTree>
    <p:extLst>
      <p:ext uri="{BB962C8B-B14F-4D97-AF65-F5344CB8AC3E}">
        <p14:creationId xmlns:p14="http://schemas.microsoft.com/office/powerpoint/2010/main" val="3142645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1) Product Analysis:</a:t>
            </a:r>
            <a:r>
              <a:rPr lang="en-US" b="0" i="0" dirty="0">
                <a:solidFill>
                  <a:srgbClr val="374151"/>
                </a:solidFill>
                <a:effectLst/>
                <a:latin typeface="Söhne"/>
              </a:rPr>
              <a:t> Evaluating product features, quality, and pricing to enhance competitiveness and guide development.</a:t>
            </a:r>
          </a:p>
          <a:p>
            <a:pPr algn="l"/>
            <a:r>
              <a:rPr lang="en-US" b="1" i="0" dirty="0">
                <a:solidFill>
                  <a:srgbClr val="374151"/>
                </a:solidFill>
                <a:effectLst/>
                <a:latin typeface="Söhne"/>
              </a:rPr>
              <a:t>2) Analysis By Customer:</a:t>
            </a:r>
            <a:r>
              <a:rPr lang="en-US" b="0" i="0" dirty="0">
                <a:solidFill>
                  <a:srgbClr val="374151"/>
                </a:solidFill>
                <a:effectLst/>
                <a:latin typeface="Söhne"/>
              </a:rPr>
              <a:t> Understanding customer preferences through segmentation for tailored marketing and improved satisfaction.</a:t>
            </a:r>
          </a:p>
          <a:p>
            <a:pPr algn="l"/>
            <a:r>
              <a:rPr lang="en-US" b="1" i="0" dirty="0">
                <a:solidFill>
                  <a:srgbClr val="374151"/>
                </a:solidFill>
                <a:effectLst/>
                <a:latin typeface="Söhne"/>
              </a:rPr>
              <a:t>3) Geographical Analysis:</a:t>
            </a:r>
            <a:r>
              <a:rPr lang="en-US" b="0" i="0" dirty="0">
                <a:solidFill>
                  <a:srgbClr val="374151"/>
                </a:solidFill>
                <a:effectLst/>
                <a:latin typeface="Söhne"/>
              </a:rPr>
              <a:t> Examining sales and trends across regions to optimize distribution and target markets effectively.</a:t>
            </a:r>
          </a:p>
          <a:p>
            <a:pPr algn="l"/>
            <a:r>
              <a:rPr lang="en-US" b="1" i="0" dirty="0">
                <a:solidFill>
                  <a:srgbClr val="374151"/>
                </a:solidFill>
                <a:effectLst/>
                <a:latin typeface="Söhne"/>
              </a:rPr>
              <a:t>4) Profit And Sales Analysis:</a:t>
            </a:r>
            <a:r>
              <a:rPr lang="en-US" b="0" i="0" dirty="0">
                <a:solidFill>
                  <a:srgbClr val="374151"/>
                </a:solidFill>
                <a:effectLst/>
                <a:latin typeface="Söhne"/>
              </a:rPr>
              <a:t> Assessing revenue, costs, and profitability to refine pricing, sales strategies, and maximize margins.</a:t>
            </a:r>
          </a:p>
          <a:p>
            <a:pPr algn="l"/>
            <a:r>
              <a:rPr lang="en-US" b="1" i="0" dirty="0">
                <a:solidFill>
                  <a:srgbClr val="374151"/>
                </a:solidFill>
                <a:effectLst/>
                <a:latin typeface="Söhne"/>
              </a:rPr>
              <a:t>5) Sales Analysis:</a:t>
            </a:r>
            <a:r>
              <a:rPr lang="en-US" b="0" i="0" dirty="0">
                <a:solidFill>
                  <a:srgbClr val="374151"/>
                </a:solidFill>
                <a:effectLst/>
                <a:latin typeface="Söhne"/>
              </a:rPr>
              <a:t> Analyzing sales data by product, region, and time for insights into trends, seasonality, and inventory management.</a:t>
            </a:r>
          </a:p>
        </p:txBody>
      </p:sp>
      <p:sp>
        <p:nvSpPr>
          <p:cNvPr id="4" name="Slide Number Placeholder 3"/>
          <p:cNvSpPr>
            <a:spLocks noGrp="1"/>
          </p:cNvSpPr>
          <p:nvPr>
            <p:ph type="sldNum" sz="quarter" idx="5"/>
          </p:nvPr>
        </p:nvSpPr>
        <p:spPr/>
        <p:txBody>
          <a:bodyPr/>
          <a:lstStyle/>
          <a:p>
            <a:fld id="{6DC51814-3B91-4036-94D2-3977634EE214}" type="slidenum">
              <a:rPr lang="en-US" smtClean="0"/>
              <a:t>4</a:t>
            </a:fld>
            <a:endParaRPr lang="en-US" dirty="0"/>
          </a:p>
        </p:txBody>
      </p:sp>
    </p:spTree>
    <p:extLst>
      <p:ext uri="{BB962C8B-B14F-4D97-AF65-F5344CB8AC3E}">
        <p14:creationId xmlns:p14="http://schemas.microsoft.com/office/powerpoint/2010/main" val="2283112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1) Product Analysis:</a:t>
            </a:r>
            <a:r>
              <a:rPr lang="en-US" b="0" i="0" dirty="0">
                <a:solidFill>
                  <a:srgbClr val="374151"/>
                </a:solidFill>
                <a:effectLst/>
                <a:latin typeface="Söhne"/>
              </a:rPr>
              <a:t> Checking our products to make sure they're good, priced right, and better than others.</a:t>
            </a:r>
          </a:p>
          <a:p>
            <a:pPr algn="l"/>
            <a:r>
              <a:rPr lang="en-US" b="1" i="0" dirty="0">
                <a:solidFill>
                  <a:srgbClr val="374151"/>
                </a:solidFill>
                <a:effectLst/>
                <a:latin typeface="Söhne"/>
              </a:rPr>
              <a:t>2) Analysis By Customer:</a:t>
            </a:r>
            <a:r>
              <a:rPr lang="en-US" b="0" i="0" dirty="0">
                <a:solidFill>
                  <a:srgbClr val="374151"/>
                </a:solidFill>
                <a:effectLst/>
                <a:latin typeface="Söhne"/>
              </a:rPr>
              <a:t> Figuring out what our customers like so we can make them happy and offer what they want.</a:t>
            </a:r>
          </a:p>
          <a:p>
            <a:pPr algn="l"/>
            <a:r>
              <a:rPr lang="en-US" b="1" i="0" dirty="0">
                <a:solidFill>
                  <a:srgbClr val="374151"/>
                </a:solidFill>
                <a:effectLst/>
                <a:latin typeface="Söhne"/>
              </a:rPr>
              <a:t>3) Geographical Analysis:</a:t>
            </a:r>
            <a:r>
              <a:rPr lang="en-US" b="0" i="0" dirty="0">
                <a:solidFill>
                  <a:srgbClr val="374151"/>
                </a:solidFill>
                <a:effectLst/>
                <a:latin typeface="Söhne"/>
              </a:rPr>
              <a:t> Looking at where we sell stuff to decide where to focus more and how to deliver better.</a:t>
            </a:r>
          </a:p>
          <a:p>
            <a:pPr algn="l"/>
            <a:r>
              <a:rPr lang="en-US" b="1" i="0" dirty="0">
                <a:solidFill>
                  <a:srgbClr val="374151"/>
                </a:solidFill>
                <a:effectLst/>
                <a:latin typeface="Söhne"/>
              </a:rPr>
              <a:t>4) Profit And Sales Analysis:</a:t>
            </a:r>
            <a:r>
              <a:rPr lang="en-US" b="0" i="0" dirty="0">
                <a:solidFill>
                  <a:srgbClr val="374151"/>
                </a:solidFill>
                <a:effectLst/>
                <a:latin typeface="Söhne"/>
              </a:rPr>
              <a:t> Seeing how much money we're making from selling things, and how we can make even more money by selling smarter.</a:t>
            </a:r>
          </a:p>
          <a:p>
            <a:pPr algn="l"/>
            <a:r>
              <a:rPr lang="en-US" b="1" i="0" dirty="0">
                <a:solidFill>
                  <a:srgbClr val="374151"/>
                </a:solidFill>
                <a:effectLst/>
                <a:latin typeface="Söhne"/>
              </a:rPr>
              <a:t>5) Sales Analysis:</a:t>
            </a:r>
            <a:r>
              <a:rPr lang="en-US" b="0" i="0" dirty="0">
                <a:solidFill>
                  <a:srgbClr val="374151"/>
                </a:solidFill>
                <a:effectLst/>
                <a:latin typeface="Söhne"/>
              </a:rPr>
              <a:t> Studying what we sell, where we sell it, and when we sell it to plan better and keep the right stuff in stock.</a:t>
            </a:r>
          </a:p>
          <a:p>
            <a:pPr algn="l"/>
            <a:endParaRPr lang="en-GB" b="0" i="0"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6DC51814-3B91-4036-94D2-3977634EE214}" type="slidenum">
              <a:rPr lang="en-US" smtClean="0"/>
              <a:t>5</a:t>
            </a:fld>
            <a:endParaRPr lang="en-US" dirty="0"/>
          </a:p>
        </p:txBody>
      </p:sp>
    </p:spTree>
    <p:extLst>
      <p:ext uri="{BB962C8B-B14F-4D97-AF65-F5344CB8AC3E}">
        <p14:creationId xmlns:p14="http://schemas.microsoft.com/office/powerpoint/2010/main" val="2158058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 analysis involves a comprehensive assessment of the various aspects of your products. This includes evaluating their features, benefits, quality, pricing, and how they compare to competitors' offerings. By analyzing your products, you can identify strengths and weaknesses, determine areas for improvement, and make informed decisions about product development and marketing strategies.</a:t>
            </a:r>
          </a:p>
          <a:p>
            <a:r>
              <a:rPr lang="en-US" dirty="0"/>
              <a:t>As we can see in Above Slide we need to Focus on Ships And Trains </a:t>
            </a:r>
            <a:r>
              <a:rPr lang="en-IN" dirty="0"/>
              <a:t>Revenue because as compare to others it is going down.</a:t>
            </a:r>
          </a:p>
          <a:p>
            <a:r>
              <a:rPr lang="en-IN" dirty="0"/>
              <a:t>Also we are getting good volume of orders at the last quarter so we need to introduce some other product as well in last quarter.</a:t>
            </a:r>
          </a:p>
          <a:p>
            <a:endParaRPr lang="en-IN" dirty="0"/>
          </a:p>
          <a:p>
            <a:r>
              <a:rPr lang="en-IN" b="1" dirty="0"/>
              <a:t>INSIGHT 1) need to focused on getting more sale Volumes in 1,2 as well as 3 Quarter </a:t>
            </a:r>
          </a:p>
          <a:p>
            <a:r>
              <a:rPr lang="en-IN" b="1" dirty="0"/>
              <a:t>               2) </a:t>
            </a:r>
            <a:r>
              <a:rPr lang="en-US" b="1" dirty="0"/>
              <a:t>need to Focus on Ships And Trains </a:t>
            </a:r>
            <a:r>
              <a:rPr lang="en-IN" b="1" dirty="0"/>
              <a:t>Revenue because as compare to others it is going down </a:t>
            </a:r>
          </a:p>
          <a:p>
            <a:r>
              <a:rPr lang="en-IN" b="1" dirty="0"/>
              <a:t>                    or we need to replace our this product with others as per trend or related one with the same field </a:t>
            </a:r>
          </a:p>
        </p:txBody>
      </p:sp>
      <p:sp>
        <p:nvSpPr>
          <p:cNvPr id="4" name="Slide Number Placeholder 3"/>
          <p:cNvSpPr>
            <a:spLocks noGrp="1"/>
          </p:cNvSpPr>
          <p:nvPr>
            <p:ph type="sldNum" sz="quarter" idx="5"/>
          </p:nvPr>
        </p:nvSpPr>
        <p:spPr/>
        <p:txBody>
          <a:bodyPr/>
          <a:lstStyle/>
          <a:p>
            <a:fld id="{6DC51814-3B91-4036-94D2-3977634EE214}" type="slidenum">
              <a:rPr lang="en-US" smtClean="0"/>
              <a:t>6</a:t>
            </a:fld>
            <a:endParaRPr lang="en-US" dirty="0"/>
          </a:p>
        </p:txBody>
      </p:sp>
    </p:spTree>
    <p:extLst>
      <p:ext uri="{BB962C8B-B14F-4D97-AF65-F5344CB8AC3E}">
        <p14:creationId xmlns:p14="http://schemas.microsoft.com/office/powerpoint/2010/main" val="322373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92E"/>
                </a:solidFill>
                <a:effectLst/>
                <a:latin typeface="Inter"/>
              </a:rPr>
              <a:t>Q. NO. 01 :-  How does monthly revenue vary across different product categories?</a:t>
            </a:r>
          </a:p>
          <a:p>
            <a:pPr algn="l"/>
            <a:endParaRPr lang="en-US" b="0" i="0" dirty="0">
              <a:solidFill>
                <a:srgbClr val="24292E"/>
              </a:solidFill>
              <a:effectLst/>
              <a:latin typeface="Inter"/>
            </a:endParaRPr>
          </a:p>
          <a:p>
            <a:pPr algn="l"/>
            <a:r>
              <a:rPr lang="en-US" b="0" i="0" dirty="0">
                <a:solidFill>
                  <a:srgbClr val="24292E"/>
                </a:solidFill>
                <a:effectLst/>
                <a:latin typeface="Inter"/>
              </a:rPr>
              <a:t>Solution :-   As we can see in the </a:t>
            </a:r>
            <a:r>
              <a:rPr lang="en-IN" b="0" i="0" dirty="0">
                <a:solidFill>
                  <a:srgbClr val="24292E"/>
                </a:solidFill>
                <a:effectLst/>
                <a:latin typeface="Inter"/>
              </a:rPr>
              <a:t>visuals the CLASSIC CAR has more revenue in every </a:t>
            </a:r>
          </a:p>
          <a:p>
            <a:pPr algn="l"/>
            <a:r>
              <a:rPr lang="en-IN" b="0" i="0" dirty="0">
                <a:solidFill>
                  <a:srgbClr val="24292E"/>
                </a:solidFill>
                <a:effectLst/>
                <a:latin typeface="Inter"/>
              </a:rPr>
              <a:t>                   months as compare to other category, in fact in the MAY it was highest</a:t>
            </a:r>
          </a:p>
          <a:p>
            <a:pPr algn="l"/>
            <a:r>
              <a:rPr lang="en-IN" b="0" i="0" dirty="0">
                <a:solidFill>
                  <a:srgbClr val="24292E"/>
                </a:solidFill>
                <a:effectLst/>
                <a:latin typeface="Inter"/>
              </a:rPr>
              <a:t>                   revenue making category</a:t>
            </a:r>
          </a:p>
          <a:p>
            <a:pPr algn="l"/>
            <a:r>
              <a:rPr lang="en-IN" b="0" i="0" dirty="0">
                <a:solidFill>
                  <a:srgbClr val="24292E"/>
                </a:solidFill>
                <a:effectLst/>
                <a:latin typeface="Inter"/>
              </a:rPr>
              <a:t>                   </a:t>
            </a:r>
            <a:r>
              <a:rPr lang="en-US" b="0" i="0" dirty="0">
                <a:solidFill>
                  <a:srgbClr val="FFFFFF"/>
                </a:solidFill>
                <a:effectLst/>
                <a:latin typeface="Arial" panose="020B0604020202020204" pitchFamily="34" charset="0"/>
              </a:rPr>
              <a:t>﻿November in product Line made up 8.54% of  Total Revenue.﻿</a:t>
            </a:r>
          </a:p>
          <a:p>
            <a:pPr algn="l"/>
            <a:r>
              <a:rPr lang="en-US" b="0" i="0" dirty="0">
                <a:solidFill>
                  <a:srgbClr val="FFFFFF"/>
                </a:solidFill>
                <a:effectLst/>
                <a:latin typeface="Arial" panose="020B0604020202020204" pitchFamily="34" charset="0"/>
              </a:rPr>
              <a:t>                   ﻿At ₹ 38,53,922.49, Classic Cars had the highest Sum of Total Revenue and was 1,944.16% higher than Trains, which had the lowest Sum of Total </a:t>
            </a:r>
          </a:p>
          <a:p>
            <a:pPr algn="l"/>
            <a:r>
              <a:rPr lang="en-US" b="0" i="0" dirty="0">
                <a:solidFill>
                  <a:srgbClr val="FFFFFF"/>
                </a:solidFill>
                <a:effectLst/>
                <a:latin typeface="Arial" panose="020B0604020202020204" pitchFamily="34" charset="0"/>
              </a:rPr>
              <a:t>                   Revenue at ₹ 1,88,532.92.﻿﻿ ﻿﻿ ﻿ ﻿﻿ ﻿﻿Classic Cars accounted for 40.13% of Sum of Total Revenue.﻿﻿ ﻿﻿ ﻿﻿Across all 7 product Line, Sum of Total Revenue ranged from  </a:t>
            </a:r>
          </a:p>
          <a:p>
            <a:pPr algn="l"/>
            <a:r>
              <a:rPr lang="en-US" b="0" i="0" dirty="0">
                <a:solidFill>
                  <a:srgbClr val="FFFFFF"/>
                </a:solidFill>
                <a:effectLst/>
                <a:latin typeface="Arial" panose="020B0604020202020204" pitchFamily="34" charset="0"/>
              </a:rPr>
              <a:t>                   ₹ 1,88,532.92 to ₹ 38,53,922.49.﻿﻿ ﻿﻿ ﻿</a:t>
            </a:r>
          </a:p>
          <a:p>
            <a:pPr algn="l"/>
            <a:r>
              <a:rPr lang="en-US" b="0" i="0" dirty="0">
                <a:solidFill>
                  <a:srgbClr val="FFFFFF"/>
                </a:solidFill>
                <a:effectLst/>
                <a:latin typeface="Arial" panose="020B0604020202020204" pitchFamily="34" charset="0"/>
              </a:rPr>
              <a:t>                   </a:t>
            </a:r>
            <a:br>
              <a:rPr lang="en-US" b="0" i="0" dirty="0">
                <a:solidFill>
                  <a:srgbClr val="FFFFFF"/>
                </a:solidFill>
                <a:effectLst/>
                <a:latin typeface="Arial" panose="020B0604020202020204" pitchFamily="34" charset="0"/>
              </a:rPr>
            </a:br>
            <a:r>
              <a:rPr lang="en-US" b="0" i="0" dirty="0">
                <a:solidFill>
                  <a:srgbClr val="FFFFFF"/>
                </a:solidFill>
                <a:effectLst/>
                <a:latin typeface="Arial" panose="020B0604020202020204" pitchFamily="34" charset="0"/>
              </a:rPr>
              <a:t>                  ﻿At ₹ 19,67,317.13, November had the highest Sum of Total Revenue and was 298.37% higher than June, which had the lowest Sum of Total Revenue at  </a:t>
            </a:r>
          </a:p>
          <a:p>
            <a:pPr algn="l"/>
            <a:r>
              <a:rPr lang="en-US" b="0" i="0" dirty="0">
                <a:solidFill>
                  <a:srgbClr val="FFFFFF"/>
                </a:solidFill>
                <a:effectLst/>
                <a:latin typeface="Arial" panose="020B0604020202020204" pitchFamily="34" charset="0"/>
              </a:rPr>
              <a:t>                  ₹ 4,93,841.51.﻿﻿ ﻿﻿ ﻿﻿[]﻿﻿ ﻿﻿ ﻿﻿November accounted for 20.48% of Sum of Total Revenue.﻿﻿ ﻿﻿ ﻿﻿Across all 12 Month, Sum of Total Revenue ranged from ₹ 4,93,841.51 to</a:t>
            </a:r>
          </a:p>
          <a:p>
            <a:pPr algn="l"/>
            <a:r>
              <a:rPr lang="en-US" b="0" i="0" dirty="0">
                <a:solidFill>
                  <a:srgbClr val="FFFFFF"/>
                </a:solidFill>
                <a:effectLst/>
                <a:latin typeface="Arial" panose="020B0604020202020204" pitchFamily="34" charset="0"/>
              </a:rPr>
              <a:t>                  ₹ 19,67,317.13.﻿﻿ ﻿﻿ ﻿</a:t>
            </a:r>
            <a:endParaRPr lang="en-IN" b="1" dirty="0"/>
          </a:p>
        </p:txBody>
      </p:sp>
      <p:sp>
        <p:nvSpPr>
          <p:cNvPr id="4" name="Slide Number Placeholder 3"/>
          <p:cNvSpPr>
            <a:spLocks noGrp="1"/>
          </p:cNvSpPr>
          <p:nvPr>
            <p:ph type="sldNum" sz="quarter" idx="5"/>
          </p:nvPr>
        </p:nvSpPr>
        <p:spPr/>
        <p:txBody>
          <a:bodyPr/>
          <a:lstStyle/>
          <a:p>
            <a:fld id="{6DC51814-3B91-4036-94D2-3977634EE214}" type="slidenum">
              <a:rPr lang="en-US" smtClean="0"/>
              <a:t>7</a:t>
            </a:fld>
            <a:endParaRPr lang="en-US" dirty="0"/>
          </a:p>
        </p:txBody>
      </p:sp>
    </p:spTree>
    <p:extLst>
      <p:ext uri="{BB962C8B-B14F-4D97-AF65-F5344CB8AC3E}">
        <p14:creationId xmlns:p14="http://schemas.microsoft.com/office/powerpoint/2010/main" val="3681600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92E"/>
                </a:solidFill>
                <a:effectLst/>
                <a:latin typeface="Inter"/>
              </a:rPr>
              <a:t>Q. NO. 02 :- What is the trend in customer order volume over the past year? (Visual: Monthly order volume trend)</a:t>
            </a:r>
          </a:p>
          <a:p>
            <a:pPr algn="l"/>
            <a:endParaRPr lang="en-US" b="0" i="0" dirty="0">
              <a:solidFill>
                <a:srgbClr val="24292E"/>
              </a:solidFill>
              <a:effectLst/>
              <a:latin typeface="Inter"/>
            </a:endParaRPr>
          </a:p>
          <a:p>
            <a:pPr algn="l"/>
            <a:r>
              <a:rPr lang="en-US" b="0" i="0" dirty="0">
                <a:solidFill>
                  <a:srgbClr val="24292E"/>
                </a:solidFill>
                <a:effectLst/>
                <a:latin typeface="Inter"/>
              </a:rPr>
              <a:t>Solution   :-  As we can see in visuals in the first and second Quarter order trend was uniform in between 20 to 30 </a:t>
            </a:r>
          </a:p>
          <a:p>
            <a:pPr algn="l"/>
            <a:r>
              <a:rPr lang="en-US" b="0" i="0" dirty="0">
                <a:solidFill>
                  <a:srgbClr val="24292E"/>
                </a:solidFill>
                <a:effectLst/>
                <a:latin typeface="Inter"/>
              </a:rPr>
              <a:t>                     but in the 3</a:t>
            </a:r>
            <a:r>
              <a:rPr lang="en-US" b="0" i="0" baseline="30000" dirty="0">
                <a:solidFill>
                  <a:srgbClr val="24292E"/>
                </a:solidFill>
                <a:effectLst/>
                <a:latin typeface="Inter"/>
              </a:rPr>
              <a:t>rd</a:t>
            </a:r>
            <a:r>
              <a:rPr lang="en-US" b="0" i="0" dirty="0">
                <a:solidFill>
                  <a:srgbClr val="24292E"/>
                </a:solidFill>
                <a:effectLst/>
                <a:latin typeface="Inter"/>
              </a:rPr>
              <a:t> quarter we can see suddenly drops of order trend which was below the 20 , and in 4</a:t>
            </a:r>
            <a:r>
              <a:rPr lang="en-US" b="0" i="0" baseline="30000" dirty="0">
                <a:solidFill>
                  <a:srgbClr val="24292E"/>
                </a:solidFill>
                <a:effectLst/>
                <a:latin typeface="Inter"/>
              </a:rPr>
              <a:t>th</a:t>
            </a:r>
            <a:r>
              <a:rPr lang="en-US" b="0" i="0" dirty="0">
                <a:solidFill>
                  <a:srgbClr val="24292E"/>
                </a:solidFill>
                <a:effectLst/>
                <a:latin typeface="Inter"/>
              </a:rPr>
              <a:t> </a:t>
            </a:r>
          </a:p>
          <a:p>
            <a:pPr algn="l"/>
            <a:r>
              <a:rPr lang="en-US" b="0" i="0" dirty="0">
                <a:solidFill>
                  <a:srgbClr val="24292E"/>
                </a:solidFill>
                <a:effectLst/>
                <a:latin typeface="Inter"/>
              </a:rPr>
              <a:t>                     we can see </a:t>
            </a:r>
            <a:r>
              <a:rPr lang="en-IN" b="0" i="0" dirty="0">
                <a:solidFill>
                  <a:srgbClr val="24292E"/>
                </a:solidFill>
                <a:effectLst/>
                <a:latin typeface="Inter"/>
              </a:rPr>
              <a:t>suddenly spikes which was above 60 , that was highest orders in the year , so we need to analyse</a:t>
            </a:r>
          </a:p>
          <a:p>
            <a:pPr algn="l"/>
            <a:r>
              <a:rPr lang="en-IN" b="0" i="0" dirty="0">
                <a:solidFill>
                  <a:srgbClr val="24292E"/>
                </a:solidFill>
                <a:effectLst/>
                <a:latin typeface="Inter"/>
              </a:rPr>
              <a:t>                     what kind of implementation we were made in the last quarter , and in the next coming year we need to follow</a:t>
            </a:r>
          </a:p>
          <a:p>
            <a:pPr algn="l"/>
            <a:r>
              <a:rPr lang="en-IN" b="0" i="0" dirty="0">
                <a:solidFill>
                  <a:srgbClr val="24292E"/>
                </a:solidFill>
                <a:effectLst/>
                <a:latin typeface="Inter"/>
              </a:rPr>
              <a:t>                     the same approaches to gain more orders.</a:t>
            </a:r>
          </a:p>
          <a:p>
            <a:pPr algn="l"/>
            <a:r>
              <a:rPr lang="en-IN" b="0" i="0" dirty="0">
                <a:solidFill>
                  <a:srgbClr val="24292E"/>
                </a:solidFill>
                <a:effectLst/>
                <a:latin typeface="Inter"/>
              </a:rPr>
              <a:t>    </a:t>
            </a:r>
          </a:p>
          <a:p>
            <a:pPr algn="l"/>
            <a:r>
              <a:rPr lang="en-US" b="0" i="0" dirty="0">
                <a:solidFill>
                  <a:srgbClr val="FFFFFF"/>
                </a:solidFill>
                <a:effectLst/>
                <a:latin typeface="Arial" panose="020B0604020202020204" pitchFamily="34" charset="0"/>
              </a:rPr>
              <a:t>﻿Count of orders trended down, resulting in a 12.00% decrease between January 2003 and December 2003.﻿﻿ ﻿﻿ ﻿﻿Count of orders started trending up on July 2003, rising by 22.22% (4) in 5 months.﻿﻿ ﻿﻿ ﻿﻿Count of orders jumped from 18 to 22 during its steepest incline between July 2003 and December 2003.﻿﻿ ﻿﻿ ﻿</a:t>
            </a:r>
            <a:endParaRPr lang="en-US" b="0" i="0" dirty="0">
              <a:solidFill>
                <a:srgbClr val="24292E"/>
              </a:solidFill>
              <a:effectLst/>
              <a:latin typeface="Inter"/>
            </a:endParaRPr>
          </a:p>
          <a:p>
            <a:pPr algn="l"/>
            <a:r>
              <a:rPr lang="en-US" b="0" i="0" dirty="0">
                <a:solidFill>
                  <a:srgbClr val="24292E"/>
                </a:solidFill>
                <a:effectLst/>
                <a:latin typeface="Inter"/>
              </a:rPr>
              <a:t>                     </a:t>
            </a:r>
            <a:endParaRPr lang="en-IN" b="1" dirty="0"/>
          </a:p>
        </p:txBody>
      </p:sp>
      <p:sp>
        <p:nvSpPr>
          <p:cNvPr id="4" name="Slide Number Placeholder 3"/>
          <p:cNvSpPr>
            <a:spLocks noGrp="1"/>
          </p:cNvSpPr>
          <p:nvPr>
            <p:ph type="sldNum" sz="quarter" idx="5"/>
          </p:nvPr>
        </p:nvSpPr>
        <p:spPr/>
        <p:txBody>
          <a:bodyPr/>
          <a:lstStyle/>
          <a:p>
            <a:fld id="{6DC51814-3B91-4036-94D2-3977634EE214}" type="slidenum">
              <a:rPr lang="en-US" smtClean="0"/>
              <a:t>8</a:t>
            </a:fld>
            <a:endParaRPr lang="en-US" dirty="0"/>
          </a:p>
        </p:txBody>
      </p:sp>
    </p:spTree>
    <p:extLst>
      <p:ext uri="{BB962C8B-B14F-4D97-AF65-F5344CB8AC3E}">
        <p14:creationId xmlns:p14="http://schemas.microsoft.com/office/powerpoint/2010/main" val="386007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92E"/>
                </a:solidFill>
                <a:effectLst/>
                <a:latin typeface="Inter"/>
              </a:rPr>
              <a:t>Q. NO. 03 :- How does the sales performance of top customers compare to the rest? (Visual: Sales contribution by top customers vs.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4292E"/>
              </a:solidFill>
              <a:effectLst/>
              <a:latin typeface="Inter"/>
            </a:endParaRPr>
          </a:p>
          <a:p>
            <a:pPr algn="l"/>
            <a:r>
              <a:rPr lang="en-US" b="0" i="0" dirty="0">
                <a:solidFill>
                  <a:srgbClr val="24292E"/>
                </a:solidFill>
                <a:effectLst/>
                <a:latin typeface="Inter"/>
              </a:rPr>
              <a:t>Solution   :- As we can see in visuals the Top 10 Customers Sales Revenue in which we can clearly see the top two customers which is” Euro shopping </a:t>
            </a:r>
          </a:p>
          <a:p>
            <a:pPr algn="l"/>
            <a:r>
              <a:rPr lang="en-US" b="0" i="0" dirty="0">
                <a:solidFill>
                  <a:srgbClr val="24292E"/>
                </a:solidFill>
                <a:effectLst/>
                <a:latin typeface="Inter"/>
              </a:rPr>
              <a:t>                    channel” and “Mini Gift Distributors ltd” both has more than 50% share of in term of total </a:t>
            </a:r>
            <a:r>
              <a:rPr lang="en-IN" b="0" i="0" dirty="0">
                <a:solidFill>
                  <a:srgbClr val="24292E"/>
                </a:solidFill>
                <a:effectLst/>
                <a:latin typeface="Inter"/>
              </a:rPr>
              <a:t>revenue as well as orders</a:t>
            </a:r>
          </a:p>
          <a:p>
            <a:pPr algn="l"/>
            <a:r>
              <a:rPr lang="en-IN" b="0" i="0" dirty="0">
                <a:solidFill>
                  <a:srgbClr val="24292E"/>
                </a:solidFill>
                <a:effectLst/>
                <a:latin typeface="Inter"/>
              </a:rPr>
              <a:t>                    </a:t>
            </a:r>
            <a:r>
              <a:rPr lang="en-US" b="0" i="0" dirty="0">
                <a:solidFill>
                  <a:srgbClr val="FFFFFF"/>
                </a:solidFill>
                <a:effectLst/>
                <a:latin typeface="Arial" panose="020B0604020202020204" pitchFamily="34" charset="0"/>
              </a:rPr>
              <a:t> ﻿﻿Euro Shopping Channel accounted for 30.93% of Total Revenue.﻿﻿ ﻿﻿ ﻿</a:t>
            </a:r>
            <a:endParaRPr lang="en-IN" b="1" dirty="0"/>
          </a:p>
        </p:txBody>
      </p:sp>
      <p:sp>
        <p:nvSpPr>
          <p:cNvPr id="4" name="Slide Number Placeholder 3"/>
          <p:cNvSpPr>
            <a:spLocks noGrp="1"/>
          </p:cNvSpPr>
          <p:nvPr>
            <p:ph type="sldNum" sz="quarter" idx="5"/>
          </p:nvPr>
        </p:nvSpPr>
        <p:spPr/>
        <p:txBody>
          <a:bodyPr/>
          <a:lstStyle/>
          <a:p>
            <a:fld id="{6DC51814-3B91-4036-94D2-3977634EE214}" type="slidenum">
              <a:rPr lang="en-US" smtClean="0"/>
              <a:t>9</a:t>
            </a:fld>
            <a:endParaRPr lang="en-US" dirty="0"/>
          </a:p>
        </p:txBody>
      </p:sp>
    </p:spTree>
    <p:extLst>
      <p:ext uri="{BB962C8B-B14F-4D97-AF65-F5344CB8AC3E}">
        <p14:creationId xmlns:p14="http://schemas.microsoft.com/office/powerpoint/2010/main" val="282054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F363-3584-3E07-9972-70AC5BE95D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15DFE86-A5A7-FCB2-C0F8-E8E97BEAF9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119E2B0-F4FA-6A9D-0467-3EF2135D49E5}"/>
              </a:ext>
            </a:extLst>
          </p:cNvPr>
          <p:cNvSpPr>
            <a:spLocks noGrp="1"/>
          </p:cNvSpPr>
          <p:nvPr>
            <p:ph type="dt" sz="half" idx="10"/>
          </p:nvPr>
        </p:nvSpPr>
        <p:spPr/>
        <p:txBody>
          <a:bodyPr/>
          <a:lstStyle/>
          <a:p>
            <a:fld id="{5387A2EE-A337-4567-838E-A7EE46E61718}" type="datetimeFigureOut">
              <a:rPr lang="en-IN" smtClean="0"/>
              <a:t>09-08-2023</a:t>
            </a:fld>
            <a:endParaRPr lang="en-IN"/>
          </a:p>
        </p:txBody>
      </p:sp>
      <p:sp>
        <p:nvSpPr>
          <p:cNvPr id="5" name="Footer Placeholder 4">
            <a:extLst>
              <a:ext uri="{FF2B5EF4-FFF2-40B4-BE49-F238E27FC236}">
                <a16:creationId xmlns:a16="http://schemas.microsoft.com/office/drawing/2014/main" id="{D164069B-8E61-1B9D-A895-17D6CD02E4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8F4001-FC6F-EAAE-435F-D874765408C0}"/>
              </a:ext>
            </a:extLst>
          </p:cNvPr>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354948142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537BD-3B8B-83D3-2BE7-A2AC2C47336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566FAA-D1BC-063A-5838-9BADDCB928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6253CC-BC47-C78F-F4D1-EC056BC942E3}"/>
              </a:ext>
            </a:extLst>
          </p:cNvPr>
          <p:cNvSpPr>
            <a:spLocks noGrp="1"/>
          </p:cNvSpPr>
          <p:nvPr>
            <p:ph type="dt" sz="half" idx="10"/>
          </p:nvPr>
        </p:nvSpPr>
        <p:spPr/>
        <p:txBody>
          <a:bodyPr/>
          <a:lstStyle/>
          <a:p>
            <a:fld id="{5387A2EE-A337-4567-838E-A7EE46E61718}" type="datetimeFigureOut">
              <a:rPr lang="en-IN" smtClean="0"/>
              <a:t>09-08-2023</a:t>
            </a:fld>
            <a:endParaRPr lang="en-IN"/>
          </a:p>
        </p:txBody>
      </p:sp>
      <p:sp>
        <p:nvSpPr>
          <p:cNvPr id="5" name="Footer Placeholder 4">
            <a:extLst>
              <a:ext uri="{FF2B5EF4-FFF2-40B4-BE49-F238E27FC236}">
                <a16:creationId xmlns:a16="http://schemas.microsoft.com/office/drawing/2014/main" id="{995670A7-CD05-426F-9C82-AF0ED7029F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BF7E80-BB19-EAEB-B696-C418F6196C40}"/>
              </a:ext>
            </a:extLst>
          </p:cNvPr>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93632242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434F52-2BAF-D07C-79C5-27A4C2279D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A27DD27-8D67-0277-1586-05D1A49498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0A6671-A5FF-AE61-3685-D87808B3DC7E}"/>
              </a:ext>
            </a:extLst>
          </p:cNvPr>
          <p:cNvSpPr>
            <a:spLocks noGrp="1"/>
          </p:cNvSpPr>
          <p:nvPr>
            <p:ph type="dt" sz="half" idx="10"/>
          </p:nvPr>
        </p:nvSpPr>
        <p:spPr/>
        <p:txBody>
          <a:bodyPr/>
          <a:lstStyle/>
          <a:p>
            <a:fld id="{5387A2EE-A337-4567-838E-A7EE46E61718}" type="datetimeFigureOut">
              <a:rPr lang="en-IN" smtClean="0"/>
              <a:t>09-08-2023</a:t>
            </a:fld>
            <a:endParaRPr lang="en-IN"/>
          </a:p>
        </p:txBody>
      </p:sp>
      <p:sp>
        <p:nvSpPr>
          <p:cNvPr id="5" name="Footer Placeholder 4">
            <a:extLst>
              <a:ext uri="{FF2B5EF4-FFF2-40B4-BE49-F238E27FC236}">
                <a16:creationId xmlns:a16="http://schemas.microsoft.com/office/drawing/2014/main" id="{777EADFF-96F7-E7B7-B041-A455C80BFE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9BE5E3-2EC1-F4AC-E104-8864AB92D7BF}"/>
              </a:ext>
            </a:extLst>
          </p:cNvPr>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257608287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29776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88662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46912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05973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0271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42160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0211633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529118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C12A6-B126-5202-CC70-40BC4C0BE0A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3DDE37-6BD4-0B44-318A-33C8B76CE0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A5F98D-0824-22AA-A7AA-AAD40B232002}"/>
              </a:ext>
            </a:extLst>
          </p:cNvPr>
          <p:cNvSpPr>
            <a:spLocks noGrp="1"/>
          </p:cNvSpPr>
          <p:nvPr>
            <p:ph type="dt" sz="half" idx="10"/>
          </p:nvPr>
        </p:nvSpPr>
        <p:spPr/>
        <p:txBody>
          <a:bodyPr/>
          <a:lstStyle/>
          <a:p>
            <a:fld id="{5387A2EE-A337-4567-838E-A7EE46E61718}" type="datetimeFigureOut">
              <a:rPr lang="en-IN" smtClean="0"/>
              <a:t>09-08-2023</a:t>
            </a:fld>
            <a:endParaRPr lang="en-IN"/>
          </a:p>
        </p:txBody>
      </p:sp>
      <p:sp>
        <p:nvSpPr>
          <p:cNvPr id="5" name="Footer Placeholder 4">
            <a:extLst>
              <a:ext uri="{FF2B5EF4-FFF2-40B4-BE49-F238E27FC236}">
                <a16:creationId xmlns:a16="http://schemas.microsoft.com/office/drawing/2014/main" id="{71C80335-C36F-886D-91D8-7582154B22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833827-E72B-297E-E1F8-20DD82BD52B2}"/>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2864563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11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33110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61529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73613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995788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2945930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0547039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16855957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4443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432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2375-F39C-D4F1-11F0-64B2AFE12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28E1E5-D341-FA20-72A9-78BA68BDA4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CAEAA4-E481-F253-E518-9480C0C9C31D}"/>
              </a:ext>
            </a:extLst>
          </p:cNvPr>
          <p:cNvSpPr>
            <a:spLocks noGrp="1"/>
          </p:cNvSpPr>
          <p:nvPr>
            <p:ph type="dt" sz="half" idx="10"/>
          </p:nvPr>
        </p:nvSpPr>
        <p:spPr/>
        <p:txBody>
          <a:bodyPr/>
          <a:lstStyle/>
          <a:p>
            <a:fld id="{5387A2EE-A337-4567-838E-A7EE46E61718}" type="datetimeFigureOut">
              <a:rPr lang="en-IN" smtClean="0"/>
              <a:t>09-08-2023</a:t>
            </a:fld>
            <a:endParaRPr lang="en-IN"/>
          </a:p>
        </p:txBody>
      </p:sp>
      <p:sp>
        <p:nvSpPr>
          <p:cNvPr id="5" name="Footer Placeholder 4">
            <a:extLst>
              <a:ext uri="{FF2B5EF4-FFF2-40B4-BE49-F238E27FC236}">
                <a16:creationId xmlns:a16="http://schemas.microsoft.com/office/drawing/2014/main" id="{2FCA6AA1-271A-5CA5-4841-AA0203F79E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FE79D5-A7E7-D60C-44A3-1936AD2D2989}"/>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Rectangle 6">
            <a:extLst>
              <a:ext uri="{FF2B5EF4-FFF2-40B4-BE49-F238E27FC236}">
                <a16:creationId xmlns:a16="http://schemas.microsoft.com/office/drawing/2014/main" id="{28C97890-7671-5BAD-06A9-BB84DFCE8F2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063A84C-970C-9ADF-BF61-E6926961693B}"/>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B3584FF-6D06-18F2-00D7-2456131E9DD8}"/>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295BF56-1E63-678E-8F70-F9A2B6271D8A}"/>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97770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952554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49695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37417688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291437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13120035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730283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07918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43941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86216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986514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98625-4BBA-D308-2A3E-084A06B9FD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2AD638-39D2-0173-B59D-F665CDDCB1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6CA5332-291F-CE6D-BB80-9F28CBDB8C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7DF4232-0945-B32A-AE29-6F4BE9908004}"/>
              </a:ext>
            </a:extLst>
          </p:cNvPr>
          <p:cNvSpPr>
            <a:spLocks noGrp="1"/>
          </p:cNvSpPr>
          <p:nvPr>
            <p:ph type="dt" sz="half" idx="10"/>
          </p:nvPr>
        </p:nvSpPr>
        <p:spPr/>
        <p:txBody>
          <a:bodyPr/>
          <a:lstStyle/>
          <a:p>
            <a:fld id="{5387A2EE-A337-4567-838E-A7EE46E61718}" type="datetimeFigureOut">
              <a:rPr lang="en-IN" smtClean="0"/>
              <a:t>09-08-2023</a:t>
            </a:fld>
            <a:endParaRPr lang="en-IN"/>
          </a:p>
        </p:txBody>
      </p:sp>
      <p:sp>
        <p:nvSpPr>
          <p:cNvPr id="6" name="Footer Placeholder 5">
            <a:extLst>
              <a:ext uri="{FF2B5EF4-FFF2-40B4-BE49-F238E27FC236}">
                <a16:creationId xmlns:a16="http://schemas.microsoft.com/office/drawing/2014/main" id="{2194A585-9A82-DCFB-102D-8A28C1667B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9A4111-1AB0-8D89-AECC-129DD993177E}"/>
              </a:ext>
            </a:extLst>
          </p:cNvPr>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3144306581"/>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6902907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40832407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407960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3271634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11176739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1926018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7490690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254579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344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85213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ED899-19AC-5B55-C631-37670774243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C134651-E34B-E3FC-5542-9F34095041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E59517-AAF3-5A67-E104-B1BC76E177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CAE0C29-693C-6E4A-14E9-59FB7E9963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689B2B-9D8F-6B08-F9E8-9C7B286D08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04B2D5-4508-63E4-3E10-AA30DB6FEF95}"/>
              </a:ext>
            </a:extLst>
          </p:cNvPr>
          <p:cNvSpPr>
            <a:spLocks noGrp="1"/>
          </p:cNvSpPr>
          <p:nvPr>
            <p:ph type="dt" sz="half" idx="10"/>
          </p:nvPr>
        </p:nvSpPr>
        <p:spPr/>
        <p:txBody>
          <a:bodyPr/>
          <a:lstStyle/>
          <a:p>
            <a:fld id="{5387A2EE-A337-4567-838E-A7EE46E61718}" type="datetimeFigureOut">
              <a:rPr lang="en-IN" smtClean="0"/>
              <a:t>09-08-2023</a:t>
            </a:fld>
            <a:endParaRPr lang="en-IN"/>
          </a:p>
        </p:txBody>
      </p:sp>
      <p:sp>
        <p:nvSpPr>
          <p:cNvPr id="8" name="Footer Placeholder 7">
            <a:extLst>
              <a:ext uri="{FF2B5EF4-FFF2-40B4-BE49-F238E27FC236}">
                <a16:creationId xmlns:a16="http://schemas.microsoft.com/office/drawing/2014/main" id="{E57623F6-9B3D-792C-8668-FDCE07B0645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4137DCF-35B3-0823-B2AA-CDA958518E7B}"/>
              </a:ext>
            </a:extLst>
          </p:cNvPr>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2537825834"/>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7629077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2558938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39942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7506223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3579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32376849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30073424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906236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9434740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937C-BDB2-1F7F-8222-22D6A876E52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6BDA2AE-FBBA-99D8-8351-3AEABF3DEF63}"/>
              </a:ext>
            </a:extLst>
          </p:cNvPr>
          <p:cNvSpPr>
            <a:spLocks noGrp="1"/>
          </p:cNvSpPr>
          <p:nvPr>
            <p:ph type="dt" sz="half" idx="10"/>
          </p:nvPr>
        </p:nvSpPr>
        <p:spPr/>
        <p:txBody>
          <a:bodyPr/>
          <a:lstStyle/>
          <a:p>
            <a:fld id="{5387A2EE-A337-4567-838E-A7EE46E61718}" type="datetimeFigureOut">
              <a:rPr lang="en-IN" smtClean="0"/>
              <a:t>09-08-2023</a:t>
            </a:fld>
            <a:endParaRPr lang="en-IN"/>
          </a:p>
        </p:txBody>
      </p:sp>
      <p:sp>
        <p:nvSpPr>
          <p:cNvPr id="4" name="Footer Placeholder 3">
            <a:extLst>
              <a:ext uri="{FF2B5EF4-FFF2-40B4-BE49-F238E27FC236}">
                <a16:creationId xmlns:a16="http://schemas.microsoft.com/office/drawing/2014/main" id="{F2FE3325-04B7-3AD2-65D0-768B884CC85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65A54C0-8462-FEC5-0CF0-5D70A9909ADB}"/>
              </a:ext>
            </a:extLst>
          </p:cNvPr>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347949934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C32AD8-8ABB-F714-A3C9-24D7358CD5A9}"/>
              </a:ext>
            </a:extLst>
          </p:cNvPr>
          <p:cNvSpPr>
            <a:spLocks noGrp="1"/>
          </p:cNvSpPr>
          <p:nvPr>
            <p:ph type="dt" sz="half" idx="10"/>
          </p:nvPr>
        </p:nvSpPr>
        <p:spPr/>
        <p:txBody>
          <a:bodyPr/>
          <a:lstStyle/>
          <a:p>
            <a:fld id="{5387A2EE-A337-4567-838E-A7EE46E61718}" type="datetimeFigureOut">
              <a:rPr lang="en-IN" smtClean="0"/>
              <a:t>09-08-2023</a:t>
            </a:fld>
            <a:endParaRPr lang="en-IN"/>
          </a:p>
        </p:txBody>
      </p:sp>
      <p:sp>
        <p:nvSpPr>
          <p:cNvPr id="3" name="Footer Placeholder 2">
            <a:extLst>
              <a:ext uri="{FF2B5EF4-FFF2-40B4-BE49-F238E27FC236}">
                <a16:creationId xmlns:a16="http://schemas.microsoft.com/office/drawing/2014/main" id="{7E2BF00B-B6B9-E7AA-F301-0742589EFC9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42E1AB6-41EF-2E77-D907-D789A0BDF705}"/>
              </a:ext>
            </a:extLst>
          </p:cNvPr>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235370215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29FAA-77A7-712A-A4AE-559917D2FD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F047396-28A7-7B0E-9D2F-062F00845A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DF71063-7395-CCED-A027-79CB44A0F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EFF671-AB9F-7527-07F5-316F485ACF66}"/>
              </a:ext>
            </a:extLst>
          </p:cNvPr>
          <p:cNvSpPr>
            <a:spLocks noGrp="1"/>
          </p:cNvSpPr>
          <p:nvPr>
            <p:ph type="dt" sz="half" idx="10"/>
          </p:nvPr>
        </p:nvSpPr>
        <p:spPr/>
        <p:txBody>
          <a:bodyPr/>
          <a:lstStyle/>
          <a:p>
            <a:fld id="{5387A2EE-A337-4567-838E-A7EE46E61718}" type="datetimeFigureOut">
              <a:rPr lang="en-IN" smtClean="0"/>
              <a:t>09-08-2023</a:t>
            </a:fld>
            <a:endParaRPr lang="en-IN"/>
          </a:p>
        </p:txBody>
      </p:sp>
      <p:sp>
        <p:nvSpPr>
          <p:cNvPr id="6" name="Footer Placeholder 5">
            <a:extLst>
              <a:ext uri="{FF2B5EF4-FFF2-40B4-BE49-F238E27FC236}">
                <a16:creationId xmlns:a16="http://schemas.microsoft.com/office/drawing/2014/main" id="{79C27456-CD84-229E-AF85-B04EE123E9C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BD6BBF-2DE5-BC95-CFEF-C4EB3BE520C8}"/>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3133525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9FC66-9F6F-32DD-DBE0-EC82C28B6F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FE2F7F-790E-3818-151C-F1B30202B1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AACD355-97CE-8D20-8B73-25A9D0B792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53FC54-A7BF-68F6-8909-E9E353A11613}"/>
              </a:ext>
            </a:extLst>
          </p:cNvPr>
          <p:cNvSpPr>
            <a:spLocks noGrp="1"/>
          </p:cNvSpPr>
          <p:nvPr>
            <p:ph type="dt" sz="half" idx="10"/>
          </p:nvPr>
        </p:nvSpPr>
        <p:spPr/>
        <p:txBody>
          <a:bodyPr/>
          <a:lstStyle/>
          <a:p>
            <a:fld id="{5387A2EE-A337-4567-838E-A7EE46E61718}" type="datetimeFigureOut">
              <a:rPr lang="en-IN" smtClean="0"/>
              <a:t>09-08-2023</a:t>
            </a:fld>
            <a:endParaRPr lang="en-IN"/>
          </a:p>
        </p:txBody>
      </p:sp>
      <p:sp>
        <p:nvSpPr>
          <p:cNvPr id="6" name="Footer Placeholder 5">
            <a:extLst>
              <a:ext uri="{FF2B5EF4-FFF2-40B4-BE49-F238E27FC236}">
                <a16:creationId xmlns:a16="http://schemas.microsoft.com/office/drawing/2014/main" id="{051BB0D8-49C7-CD90-150B-21AF811006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99E158-8816-8D6E-9DFD-54DC1A61ABD9}"/>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298057352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CDE07B-267E-66C1-6736-1B81E51D9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127081-680D-19CE-B0BB-73B79876C8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BCEBF1-E41B-8959-3DA2-3D4A062F45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9DEC-419B-4CC5-A080-3B06BD5A8291}" type="datetimeFigureOut">
              <a:rPr lang="en-US" smtClean="0"/>
              <a:t>8/9/2023</a:t>
            </a:fld>
            <a:endParaRPr lang="en-US" dirty="0"/>
          </a:p>
        </p:txBody>
      </p:sp>
      <p:sp>
        <p:nvSpPr>
          <p:cNvPr id="5" name="Footer Placeholder 4">
            <a:extLst>
              <a:ext uri="{FF2B5EF4-FFF2-40B4-BE49-F238E27FC236}">
                <a16:creationId xmlns:a16="http://schemas.microsoft.com/office/drawing/2014/main" id="{3D1FA3D1-3599-44DC-4192-83861D5E0A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359B234-D9C3-07BD-6901-23C2C481CB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DC2DEF-D2FE-4B45-ABA4-9F153FD1C98A}" type="slidenum">
              <a:rPr lang="en-US" smtClean="0"/>
              <a:pPr/>
              <a:t>‹#›</a:t>
            </a:fld>
            <a:endParaRPr lang="en-US" dirty="0"/>
          </a:p>
        </p:txBody>
      </p:sp>
      <p:sp>
        <p:nvSpPr>
          <p:cNvPr id="7" name="Rectangle 6">
            <a:extLst>
              <a:ext uri="{FF2B5EF4-FFF2-40B4-BE49-F238E27FC236}">
                <a16:creationId xmlns:a16="http://schemas.microsoft.com/office/drawing/2014/main" id="{2ED1370D-9593-49BD-DD13-AE1730358AA7}"/>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0C9215A-5204-A0E7-9619-0756A2D8EFC8}"/>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3712631"/>
      </p:ext>
    </p:extLst>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 id="2147484404" r:id="rId12"/>
    <p:sldLayoutId id="2147484405" r:id="rId13"/>
    <p:sldLayoutId id="2147484406" r:id="rId14"/>
    <p:sldLayoutId id="2147483865" r:id="rId15"/>
    <p:sldLayoutId id="2147483866" r:id="rId16"/>
    <p:sldLayoutId id="2147483867" r:id="rId17"/>
    <p:sldLayoutId id="2147483869" r:id="rId18"/>
    <p:sldLayoutId id="2147483870" r:id="rId19"/>
    <p:sldLayoutId id="2147483871" r:id="rId20"/>
    <p:sldLayoutId id="2147483872" r:id="rId21"/>
    <p:sldLayoutId id="2147483873" r:id="rId22"/>
    <p:sldLayoutId id="2147483876" r:id="rId23"/>
    <p:sldLayoutId id="2147483877" r:id="rId24"/>
    <p:sldLayoutId id="2147483878" r:id="rId25"/>
    <p:sldLayoutId id="2147483879" r:id="rId26"/>
    <p:sldLayoutId id="2147483880" r:id="rId27"/>
    <p:sldLayoutId id="2147483881" r:id="rId28"/>
    <p:sldLayoutId id="2147483882" r:id="rId29"/>
    <p:sldLayoutId id="2147483883" r:id="rId30"/>
    <p:sldLayoutId id="2147483884" r:id="rId31"/>
    <p:sldLayoutId id="2147483885" r:id="rId32"/>
    <p:sldLayoutId id="2147483886" r:id="rId33"/>
    <p:sldLayoutId id="2147483887" r:id="rId34"/>
    <p:sldLayoutId id="2147483889" r:id="rId35"/>
    <p:sldLayoutId id="2147483890" r:id="rId36"/>
    <p:sldLayoutId id="2147483891" r:id="rId37"/>
    <p:sldLayoutId id="2147483892" r:id="rId38"/>
    <p:sldLayoutId id="2147483893" r:id="rId39"/>
    <p:sldLayoutId id="2147483894" r:id="rId40"/>
    <p:sldLayoutId id="2147483895" r:id="rId41"/>
    <p:sldLayoutId id="2147483896" r:id="rId42"/>
    <p:sldLayoutId id="2147483897" r:id="rId43"/>
    <p:sldLayoutId id="2147483898" r:id="rId44"/>
    <p:sldLayoutId id="2147483899" r:id="rId45"/>
    <p:sldLayoutId id="2147483900" r:id="rId46"/>
    <p:sldLayoutId id="2147483901" r:id="rId47"/>
    <p:sldLayoutId id="2147483902" r:id="rId48"/>
    <p:sldLayoutId id="2147483903" r:id="rId49"/>
    <p:sldLayoutId id="2147483905" r:id="rId50"/>
    <p:sldLayoutId id="2147483906" r:id="rId51"/>
    <p:sldLayoutId id="2147483907" r:id="rId52"/>
    <p:sldLayoutId id="2147483909" r:id="rId53"/>
    <p:sldLayoutId id="2147483910" r:id="rId54"/>
    <p:sldLayoutId id="2147483911" r:id="rId55"/>
    <p:sldLayoutId id="2147483912" r:id="rId56"/>
    <p:sldLayoutId id="2147484127" r:id="rId57"/>
    <p:sldLayoutId id="2147484129" r:id="rId58"/>
    <p:sldLayoutId id="2147483649" r:id="rId5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30.xml"/><Relationship Id="rId5" Type="http://schemas.openxmlformats.org/officeDocument/2006/relationships/image" Target="../media/image41.jpg"/><Relationship Id="rId4" Type="http://schemas.openxmlformats.org/officeDocument/2006/relationships/image" Target="../media/image40.jp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p:txBody>
          <a:bodyPr/>
          <a:lstStyle/>
          <a:p>
            <a:r>
              <a:rPr lang="en-US" dirty="0"/>
              <a:t>Capstone Project</a:t>
            </a:r>
          </a:p>
        </p:txBody>
      </p:sp>
      <p:sp>
        <p:nvSpPr>
          <p:cNvPr id="5" name="Subtitle 4">
            <a:extLst>
              <a:ext uri="{FF2B5EF4-FFF2-40B4-BE49-F238E27FC236}">
                <a16:creationId xmlns:a16="http://schemas.microsoft.com/office/drawing/2014/main" id="{CE35EA1F-2DEA-AD3D-4DCF-E905DD01B259}"/>
              </a:ext>
            </a:extLst>
          </p:cNvPr>
          <p:cNvSpPr>
            <a:spLocks noGrp="1"/>
          </p:cNvSpPr>
          <p:nvPr>
            <p:ph type="subTitle" idx="1"/>
          </p:nvPr>
        </p:nvSpPr>
        <p:spPr/>
        <p:txBody>
          <a:bodyPr>
            <a:normAutofit/>
          </a:bodyPr>
          <a:lstStyle/>
          <a:p>
            <a:r>
              <a:rPr lang="en-IN" sz="3200" b="1" dirty="0">
                <a:solidFill>
                  <a:srgbClr val="FFFF00"/>
                </a:solidFill>
              </a:rPr>
              <a:t>Retail Analytics </a:t>
            </a:r>
          </a:p>
        </p:txBody>
      </p:sp>
      <p:pic>
        <p:nvPicPr>
          <p:cNvPr id="15" name="Picture 14">
            <a:extLst>
              <a:ext uri="{FF2B5EF4-FFF2-40B4-BE49-F238E27FC236}">
                <a16:creationId xmlns:a16="http://schemas.microsoft.com/office/drawing/2014/main" id="{FAB0682A-0CBF-3033-459B-12774D3F6834}"/>
              </a:ext>
            </a:extLst>
          </p:cNvPr>
          <p:cNvPicPr>
            <a:picLocks noChangeAspect="1"/>
          </p:cNvPicPr>
          <p:nvPr/>
        </p:nvPicPr>
        <p:blipFill>
          <a:blip r:embed="rId3"/>
          <a:stretch>
            <a:fillRect/>
          </a:stretch>
        </p:blipFill>
        <p:spPr>
          <a:xfrm>
            <a:off x="300037" y="0"/>
            <a:ext cx="6261184" cy="6858000"/>
          </a:xfrm>
          <a:prstGeom prst="rect">
            <a:avLst/>
          </a:prstGeom>
        </p:spPr>
      </p:pic>
      <p:pic>
        <p:nvPicPr>
          <p:cNvPr id="19" name="Picture 18">
            <a:extLst>
              <a:ext uri="{FF2B5EF4-FFF2-40B4-BE49-F238E27FC236}">
                <a16:creationId xmlns:a16="http://schemas.microsoft.com/office/drawing/2014/main" id="{F4A9343A-014A-352C-21C7-0D19785A339A}"/>
              </a:ext>
            </a:extLst>
          </p:cNvPr>
          <p:cNvPicPr>
            <a:picLocks noChangeAspect="1"/>
          </p:cNvPicPr>
          <p:nvPr/>
        </p:nvPicPr>
        <p:blipFill>
          <a:blip r:embed="rId4"/>
          <a:stretch>
            <a:fillRect/>
          </a:stretch>
        </p:blipFill>
        <p:spPr>
          <a:xfrm>
            <a:off x="7274819" y="0"/>
            <a:ext cx="4247949" cy="2983832"/>
          </a:xfrm>
          <a:prstGeom prst="rect">
            <a:avLst/>
          </a:prstGeom>
        </p:spPr>
      </p:pic>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899B15-B443-F798-F50E-B5CA4CC3D925}"/>
              </a:ext>
            </a:extLst>
          </p:cNvPr>
          <p:cNvSpPr>
            <a:spLocks noGrp="1"/>
          </p:cNvSpPr>
          <p:nvPr>
            <p:ph type="sldNum" sz="quarter" idx="12"/>
          </p:nvPr>
        </p:nvSpPr>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10</a:t>
            </a:fld>
            <a:endParaRPr lang="en-US" sz="800"/>
          </a:p>
        </p:txBody>
      </p:sp>
      <p:pic>
        <p:nvPicPr>
          <p:cNvPr id="7" name="Content Placeholder 6">
            <a:extLst>
              <a:ext uri="{FF2B5EF4-FFF2-40B4-BE49-F238E27FC236}">
                <a16:creationId xmlns:a16="http://schemas.microsoft.com/office/drawing/2014/main" id="{9B019746-0260-7D29-AB66-73761345D629}"/>
              </a:ext>
            </a:extLst>
          </p:cNvPr>
          <p:cNvPicPr>
            <a:picLocks noGrp="1" noChangeAspect="1"/>
          </p:cNvPicPr>
          <p:nvPr>
            <p:ph idx="1"/>
          </p:nvPr>
        </p:nvPicPr>
        <p:blipFill rotWithShape="1">
          <a:blip r:embed="rId3"/>
          <a:srcRect l="3422" t="30643" r="30526" b="9942"/>
          <a:stretch/>
        </p:blipFill>
        <p:spPr>
          <a:xfrm>
            <a:off x="0" y="0"/>
            <a:ext cx="12192000" cy="6858000"/>
          </a:xfrm>
        </p:spPr>
      </p:pic>
    </p:spTree>
    <p:extLst>
      <p:ext uri="{BB962C8B-B14F-4D97-AF65-F5344CB8AC3E}">
        <p14:creationId xmlns:p14="http://schemas.microsoft.com/office/powerpoint/2010/main" val="1782819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8202DD5-3987-A155-5F47-5DA9A07D5864}"/>
              </a:ext>
            </a:extLst>
          </p:cNvPr>
          <p:cNvPicPr>
            <a:picLocks noGrp="1" noChangeAspect="1"/>
          </p:cNvPicPr>
          <p:nvPr>
            <p:ph idx="1"/>
          </p:nvPr>
        </p:nvPicPr>
        <p:blipFill rotWithShape="1">
          <a:blip r:embed="rId3"/>
          <a:srcRect l="3027" t="22797" r="31973" b="14386"/>
          <a:stretch/>
        </p:blipFill>
        <p:spPr>
          <a:xfrm>
            <a:off x="0" y="0"/>
            <a:ext cx="12192000" cy="6857999"/>
          </a:xfrm>
        </p:spPr>
      </p:pic>
      <p:sp>
        <p:nvSpPr>
          <p:cNvPr id="4" name="Slide Number Placeholder 3">
            <a:extLst>
              <a:ext uri="{FF2B5EF4-FFF2-40B4-BE49-F238E27FC236}">
                <a16:creationId xmlns:a16="http://schemas.microsoft.com/office/drawing/2014/main" id="{33899B15-B443-F798-F50E-B5CA4CC3D925}"/>
              </a:ext>
            </a:extLst>
          </p:cNvPr>
          <p:cNvSpPr>
            <a:spLocks noGrp="1"/>
          </p:cNvSpPr>
          <p:nvPr>
            <p:ph type="sldNum" sz="quarter" idx="12"/>
          </p:nvPr>
        </p:nvSpPr>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11</a:t>
            </a:fld>
            <a:endParaRPr lang="en-US" sz="800"/>
          </a:p>
        </p:txBody>
      </p:sp>
      <p:sp>
        <p:nvSpPr>
          <p:cNvPr id="8" name="TextBox 7">
            <a:extLst>
              <a:ext uri="{FF2B5EF4-FFF2-40B4-BE49-F238E27FC236}">
                <a16:creationId xmlns:a16="http://schemas.microsoft.com/office/drawing/2014/main" id="{67D8C642-DF24-A4DF-1543-33EBAF593ABA}"/>
              </a:ext>
            </a:extLst>
          </p:cNvPr>
          <p:cNvSpPr txBox="1"/>
          <p:nvPr/>
        </p:nvSpPr>
        <p:spPr>
          <a:xfrm>
            <a:off x="3048000" y="3248344"/>
            <a:ext cx="6096000" cy="369332"/>
          </a:xfrm>
          <a:prstGeom prst="rect">
            <a:avLst/>
          </a:prstGeom>
          <a:noFill/>
        </p:spPr>
        <p:txBody>
          <a:bodyPr wrap="square">
            <a:spAutoFit/>
          </a:bodyPr>
          <a:lstStyle/>
          <a:p>
            <a:r>
              <a:rPr lang="en-IN" b="0" i="0" dirty="0">
                <a:solidFill>
                  <a:srgbClr val="24292E"/>
                </a:solidFill>
                <a:effectLst/>
                <a:latin typeface="Inter"/>
              </a:rPr>
              <a:t>easily</a:t>
            </a:r>
            <a:endParaRPr lang="en-IN" dirty="0"/>
          </a:p>
        </p:txBody>
      </p:sp>
    </p:spTree>
    <p:extLst>
      <p:ext uri="{BB962C8B-B14F-4D97-AF65-F5344CB8AC3E}">
        <p14:creationId xmlns:p14="http://schemas.microsoft.com/office/powerpoint/2010/main" val="614464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899B15-B443-F798-F50E-B5CA4CC3D925}"/>
              </a:ext>
            </a:extLst>
          </p:cNvPr>
          <p:cNvSpPr>
            <a:spLocks noGrp="1"/>
          </p:cNvSpPr>
          <p:nvPr>
            <p:ph type="sldNum" sz="quarter" idx="12"/>
          </p:nvPr>
        </p:nvSpPr>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12</a:t>
            </a:fld>
            <a:endParaRPr lang="en-US" sz="800"/>
          </a:p>
        </p:txBody>
      </p:sp>
      <p:pic>
        <p:nvPicPr>
          <p:cNvPr id="5" name="Content Placeholder 4">
            <a:extLst>
              <a:ext uri="{FF2B5EF4-FFF2-40B4-BE49-F238E27FC236}">
                <a16:creationId xmlns:a16="http://schemas.microsoft.com/office/drawing/2014/main" id="{D8AD0238-5677-1866-489B-5942908770F0}"/>
              </a:ext>
            </a:extLst>
          </p:cNvPr>
          <p:cNvPicPr>
            <a:picLocks noGrp="1" noChangeAspect="1"/>
          </p:cNvPicPr>
          <p:nvPr>
            <p:ph idx="1"/>
          </p:nvPr>
        </p:nvPicPr>
        <p:blipFill rotWithShape="1">
          <a:blip r:embed="rId3"/>
          <a:srcRect l="2984" t="30430" r="48876" b="10320"/>
          <a:stretch/>
        </p:blipFill>
        <p:spPr>
          <a:xfrm>
            <a:off x="1" y="0"/>
            <a:ext cx="12192000" cy="6858000"/>
          </a:xfrm>
        </p:spPr>
      </p:pic>
      <p:pic>
        <p:nvPicPr>
          <p:cNvPr id="7" name="Picture 6">
            <a:extLst>
              <a:ext uri="{FF2B5EF4-FFF2-40B4-BE49-F238E27FC236}">
                <a16:creationId xmlns:a16="http://schemas.microsoft.com/office/drawing/2014/main" id="{E19B2E4D-B02D-B964-305F-7E3E34C486E6}"/>
              </a:ext>
            </a:extLst>
          </p:cNvPr>
          <p:cNvPicPr>
            <a:picLocks noChangeAspect="1"/>
          </p:cNvPicPr>
          <p:nvPr/>
        </p:nvPicPr>
        <p:blipFill rotWithShape="1">
          <a:blip r:embed="rId4"/>
          <a:srcRect l="50000" t="30410" r="33158" b="15088"/>
          <a:stretch/>
        </p:blipFill>
        <p:spPr>
          <a:xfrm>
            <a:off x="7792453" y="0"/>
            <a:ext cx="4399546" cy="5133473"/>
          </a:xfrm>
          <a:prstGeom prst="rect">
            <a:avLst/>
          </a:prstGeom>
        </p:spPr>
      </p:pic>
    </p:spTree>
    <p:extLst>
      <p:ext uri="{BB962C8B-B14F-4D97-AF65-F5344CB8AC3E}">
        <p14:creationId xmlns:p14="http://schemas.microsoft.com/office/powerpoint/2010/main" val="3191604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899B15-B443-F798-F50E-B5CA4CC3D925}"/>
              </a:ext>
            </a:extLst>
          </p:cNvPr>
          <p:cNvSpPr>
            <a:spLocks noGrp="1"/>
          </p:cNvSpPr>
          <p:nvPr>
            <p:ph type="sldNum" sz="quarter" idx="12"/>
          </p:nvPr>
        </p:nvSpPr>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13</a:t>
            </a:fld>
            <a:endParaRPr lang="en-US" sz="800"/>
          </a:p>
        </p:txBody>
      </p:sp>
      <p:pic>
        <p:nvPicPr>
          <p:cNvPr id="5" name="Content Placeholder 4">
            <a:extLst>
              <a:ext uri="{FF2B5EF4-FFF2-40B4-BE49-F238E27FC236}">
                <a16:creationId xmlns:a16="http://schemas.microsoft.com/office/drawing/2014/main" id="{31DAEA00-CAD6-9971-2A39-CBC2AA67AA28}"/>
              </a:ext>
            </a:extLst>
          </p:cNvPr>
          <p:cNvPicPr>
            <a:picLocks noGrp="1" noChangeAspect="1"/>
          </p:cNvPicPr>
          <p:nvPr>
            <p:ph idx="1"/>
          </p:nvPr>
        </p:nvPicPr>
        <p:blipFill rotWithShape="1">
          <a:blip r:embed="rId3"/>
          <a:srcRect l="3094" t="31308" r="28272" b="10472"/>
          <a:stretch/>
        </p:blipFill>
        <p:spPr>
          <a:xfrm>
            <a:off x="0" y="-20137"/>
            <a:ext cx="12192000" cy="6878137"/>
          </a:xfrm>
        </p:spPr>
      </p:pic>
      <p:pic>
        <p:nvPicPr>
          <p:cNvPr id="7" name="Picture 6">
            <a:extLst>
              <a:ext uri="{FF2B5EF4-FFF2-40B4-BE49-F238E27FC236}">
                <a16:creationId xmlns:a16="http://schemas.microsoft.com/office/drawing/2014/main" id="{D69BE301-FDDB-4D66-2E60-A745074AC8D0}"/>
              </a:ext>
            </a:extLst>
          </p:cNvPr>
          <p:cNvPicPr>
            <a:picLocks noChangeAspect="1"/>
          </p:cNvPicPr>
          <p:nvPr/>
        </p:nvPicPr>
        <p:blipFill rotWithShape="1">
          <a:blip r:embed="rId4"/>
          <a:srcRect l="24605" t="44912" r="52895" b="41755"/>
          <a:stretch/>
        </p:blipFill>
        <p:spPr>
          <a:xfrm>
            <a:off x="3625516" y="1812759"/>
            <a:ext cx="4219073" cy="1359568"/>
          </a:xfrm>
          <a:prstGeom prst="rect">
            <a:avLst/>
          </a:prstGeom>
        </p:spPr>
      </p:pic>
    </p:spTree>
    <p:extLst>
      <p:ext uri="{BB962C8B-B14F-4D97-AF65-F5344CB8AC3E}">
        <p14:creationId xmlns:p14="http://schemas.microsoft.com/office/powerpoint/2010/main" val="3378192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899B15-B443-F798-F50E-B5CA4CC3D925}"/>
              </a:ext>
            </a:extLst>
          </p:cNvPr>
          <p:cNvSpPr>
            <a:spLocks noGrp="1"/>
          </p:cNvSpPr>
          <p:nvPr>
            <p:ph type="sldNum" sz="quarter" idx="12"/>
          </p:nvPr>
        </p:nvSpPr>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14</a:t>
            </a:fld>
            <a:endParaRPr lang="en-US" sz="800"/>
          </a:p>
        </p:txBody>
      </p:sp>
      <p:pic>
        <p:nvPicPr>
          <p:cNvPr id="5" name="Content Placeholder 4">
            <a:extLst>
              <a:ext uri="{FF2B5EF4-FFF2-40B4-BE49-F238E27FC236}">
                <a16:creationId xmlns:a16="http://schemas.microsoft.com/office/drawing/2014/main" id="{D1C9BBC0-2603-E054-F2B5-12BCF923A8FF}"/>
              </a:ext>
            </a:extLst>
          </p:cNvPr>
          <p:cNvPicPr>
            <a:picLocks noGrp="1" noChangeAspect="1"/>
          </p:cNvPicPr>
          <p:nvPr>
            <p:ph idx="1"/>
          </p:nvPr>
        </p:nvPicPr>
        <p:blipFill rotWithShape="1">
          <a:blip r:embed="rId3"/>
          <a:srcRect l="3142" t="30550" r="30450" b="10261"/>
          <a:stretch/>
        </p:blipFill>
        <p:spPr>
          <a:xfrm>
            <a:off x="0" y="0"/>
            <a:ext cx="12191999" cy="6857999"/>
          </a:xfrm>
        </p:spPr>
      </p:pic>
      <p:pic>
        <p:nvPicPr>
          <p:cNvPr id="7" name="Picture 6">
            <a:extLst>
              <a:ext uri="{FF2B5EF4-FFF2-40B4-BE49-F238E27FC236}">
                <a16:creationId xmlns:a16="http://schemas.microsoft.com/office/drawing/2014/main" id="{7DBE114A-85C5-1AC6-5BC7-557137D9CBA6}"/>
              </a:ext>
            </a:extLst>
          </p:cNvPr>
          <p:cNvPicPr>
            <a:picLocks noChangeAspect="1"/>
          </p:cNvPicPr>
          <p:nvPr/>
        </p:nvPicPr>
        <p:blipFill rotWithShape="1">
          <a:blip r:embed="rId4"/>
          <a:srcRect l="3684" t="60585" r="73158" b="11111"/>
          <a:stretch/>
        </p:blipFill>
        <p:spPr>
          <a:xfrm>
            <a:off x="240631" y="2931694"/>
            <a:ext cx="5181600" cy="2927350"/>
          </a:xfrm>
          <a:prstGeom prst="rect">
            <a:avLst/>
          </a:prstGeom>
        </p:spPr>
      </p:pic>
    </p:spTree>
    <p:extLst>
      <p:ext uri="{BB962C8B-B14F-4D97-AF65-F5344CB8AC3E}">
        <p14:creationId xmlns:p14="http://schemas.microsoft.com/office/powerpoint/2010/main" val="1024285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899B15-B443-F798-F50E-B5CA4CC3D925}"/>
              </a:ext>
            </a:extLst>
          </p:cNvPr>
          <p:cNvSpPr>
            <a:spLocks noGrp="1"/>
          </p:cNvSpPr>
          <p:nvPr>
            <p:ph type="sldNum" sz="quarter" idx="12"/>
          </p:nvPr>
        </p:nvSpPr>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15</a:t>
            </a:fld>
            <a:endParaRPr lang="en-US" sz="800"/>
          </a:p>
        </p:txBody>
      </p:sp>
      <p:pic>
        <p:nvPicPr>
          <p:cNvPr id="5" name="Content Placeholder 4">
            <a:extLst>
              <a:ext uri="{FF2B5EF4-FFF2-40B4-BE49-F238E27FC236}">
                <a16:creationId xmlns:a16="http://schemas.microsoft.com/office/drawing/2014/main" id="{B9B7EB5D-368F-7182-9B13-DEBB762F7BE5}"/>
              </a:ext>
            </a:extLst>
          </p:cNvPr>
          <p:cNvPicPr>
            <a:picLocks noGrp="1" noChangeAspect="1"/>
          </p:cNvPicPr>
          <p:nvPr>
            <p:ph idx="1"/>
          </p:nvPr>
        </p:nvPicPr>
        <p:blipFill rotWithShape="1">
          <a:blip r:embed="rId3"/>
          <a:srcRect l="4420" t="22268" r="32236" b="17090"/>
          <a:stretch/>
        </p:blipFill>
        <p:spPr>
          <a:xfrm>
            <a:off x="0" y="0"/>
            <a:ext cx="12192000" cy="6857999"/>
          </a:xfrm>
        </p:spPr>
      </p:pic>
      <p:pic>
        <p:nvPicPr>
          <p:cNvPr id="7" name="Picture 6">
            <a:extLst>
              <a:ext uri="{FF2B5EF4-FFF2-40B4-BE49-F238E27FC236}">
                <a16:creationId xmlns:a16="http://schemas.microsoft.com/office/drawing/2014/main" id="{FA0CD25A-9BDB-D31B-9F31-7287CD1B7BBA}"/>
              </a:ext>
            </a:extLst>
          </p:cNvPr>
          <p:cNvPicPr>
            <a:picLocks noChangeAspect="1"/>
          </p:cNvPicPr>
          <p:nvPr/>
        </p:nvPicPr>
        <p:blipFill rotWithShape="1">
          <a:blip r:embed="rId4"/>
          <a:srcRect l="3552" t="59415" r="70625" b="10176"/>
          <a:stretch/>
        </p:blipFill>
        <p:spPr>
          <a:xfrm>
            <a:off x="6015790" y="-158583"/>
            <a:ext cx="6176210" cy="3240505"/>
          </a:xfrm>
          <a:prstGeom prst="rect">
            <a:avLst/>
          </a:prstGeom>
        </p:spPr>
      </p:pic>
    </p:spTree>
    <p:extLst>
      <p:ext uri="{BB962C8B-B14F-4D97-AF65-F5344CB8AC3E}">
        <p14:creationId xmlns:p14="http://schemas.microsoft.com/office/powerpoint/2010/main" val="2452821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319D3C8-C7F8-996C-E370-6324E0AB9FE4}"/>
              </a:ext>
            </a:extLst>
          </p:cNvPr>
          <p:cNvPicPr>
            <a:picLocks noGrp="1" noChangeAspect="1"/>
          </p:cNvPicPr>
          <p:nvPr>
            <p:ph idx="1"/>
          </p:nvPr>
        </p:nvPicPr>
        <p:blipFill rotWithShape="1">
          <a:blip r:embed="rId3"/>
          <a:srcRect l="3613" t="22068" r="30370" b="15554"/>
          <a:stretch/>
        </p:blipFill>
        <p:spPr>
          <a:xfrm>
            <a:off x="0" y="0"/>
            <a:ext cx="12192000" cy="6858000"/>
          </a:xfrm>
        </p:spPr>
      </p:pic>
      <p:sp>
        <p:nvSpPr>
          <p:cNvPr id="4" name="Slide Number Placeholder 3">
            <a:extLst>
              <a:ext uri="{FF2B5EF4-FFF2-40B4-BE49-F238E27FC236}">
                <a16:creationId xmlns:a16="http://schemas.microsoft.com/office/drawing/2014/main" id="{33899B15-B443-F798-F50E-B5CA4CC3D925}"/>
              </a:ext>
            </a:extLst>
          </p:cNvPr>
          <p:cNvSpPr>
            <a:spLocks noGrp="1"/>
          </p:cNvSpPr>
          <p:nvPr>
            <p:ph type="sldNum" sz="quarter" idx="12"/>
          </p:nvPr>
        </p:nvSpPr>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16</a:t>
            </a:fld>
            <a:endParaRPr lang="en-US" sz="800"/>
          </a:p>
        </p:txBody>
      </p:sp>
    </p:spTree>
    <p:extLst>
      <p:ext uri="{BB962C8B-B14F-4D97-AF65-F5344CB8AC3E}">
        <p14:creationId xmlns:p14="http://schemas.microsoft.com/office/powerpoint/2010/main" val="2542927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899B15-B443-F798-F50E-B5CA4CC3D925}"/>
              </a:ext>
            </a:extLst>
          </p:cNvPr>
          <p:cNvSpPr>
            <a:spLocks noGrp="1"/>
          </p:cNvSpPr>
          <p:nvPr>
            <p:ph type="sldNum" sz="quarter" idx="12"/>
          </p:nvPr>
        </p:nvSpPr>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17</a:t>
            </a:fld>
            <a:endParaRPr lang="en-US" sz="800"/>
          </a:p>
        </p:txBody>
      </p:sp>
      <p:pic>
        <p:nvPicPr>
          <p:cNvPr id="11" name="Content Placeholder 10">
            <a:extLst>
              <a:ext uri="{FF2B5EF4-FFF2-40B4-BE49-F238E27FC236}">
                <a16:creationId xmlns:a16="http://schemas.microsoft.com/office/drawing/2014/main" id="{E228D659-6A8E-812A-64A0-9FEA2AE68F05}"/>
              </a:ext>
            </a:extLst>
          </p:cNvPr>
          <p:cNvPicPr>
            <a:picLocks noGrp="1" noChangeAspect="1"/>
          </p:cNvPicPr>
          <p:nvPr>
            <p:ph idx="1"/>
          </p:nvPr>
        </p:nvPicPr>
        <p:blipFill rotWithShape="1">
          <a:blip r:embed="rId3"/>
          <a:srcRect l="3353" t="29917" r="30110" b="10477"/>
          <a:stretch/>
        </p:blipFill>
        <p:spPr>
          <a:xfrm>
            <a:off x="0" y="0"/>
            <a:ext cx="8101263" cy="6858000"/>
          </a:xfrm>
        </p:spPr>
      </p:pic>
      <p:pic>
        <p:nvPicPr>
          <p:cNvPr id="13" name="Picture 12">
            <a:extLst>
              <a:ext uri="{FF2B5EF4-FFF2-40B4-BE49-F238E27FC236}">
                <a16:creationId xmlns:a16="http://schemas.microsoft.com/office/drawing/2014/main" id="{A1838804-DA94-3F42-6F62-332CD1990C60}"/>
              </a:ext>
            </a:extLst>
          </p:cNvPr>
          <p:cNvPicPr>
            <a:picLocks noChangeAspect="1"/>
          </p:cNvPicPr>
          <p:nvPr/>
        </p:nvPicPr>
        <p:blipFill rotWithShape="1">
          <a:blip r:embed="rId4"/>
          <a:srcRect l="6876" t="32047" r="61315" b="27953"/>
          <a:stretch/>
        </p:blipFill>
        <p:spPr>
          <a:xfrm>
            <a:off x="8101263" y="-112295"/>
            <a:ext cx="4090737" cy="5005137"/>
          </a:xfrm>
          <a:prstGeom prst="rect">
            <a:avLst/>
          </a:prstGeom>
        </p:spPr>
      </p:pic>
    </p:spTree>
    <p:extLst>
      <p:ext uri="{BB962C8B-B14F-4D97-AF65-F5344CB8AC3E}">
        <p14:creationId xmlns:p14="http://schemas.microsoft.com/office/powerpoint/2010/main" val="2294925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899B15-B443-F798-F50E-B5CA4CC3D925}"/>
              </a:ext>
            </a:extLst>
          </p:cNvPr>
          <p:cNvSpPr>
            <a:spLocks noGrp="1"/>
          </p:cNvSpPr>
          <p:nvPr>
            <p:ph type="sldNum" sz="quarter" idx="12"/>
          </p:nvPr>
        </p:nvSpPr>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18</a:t>
            </a:fld>
            <a:endParaRPr lang="en-US" sz="800"/>
          </a:p>
        </p:txBody>
      </p:sp>
      <p:pic>
        <p:nvPicPr>
          <p:cNvPr id="5" name="Content Placeholder 4">
            <a:extLst>
              <a:ext uri="{FF2B5EF4-FFF2-40B4-BE49-F238E27FC236}">
                <a16:creationId xmlns:a16="http://schemas.microsoft.com/office/drawing/2014/main" id="{2A9FCB0C-2117-62AC-A3DF-AF81E311286B}"/>
              </a:ext>
            </a:extLst>
          </p:cNvPr>
          <p:cNvPicPr>
            <a:picLocks noGrp="1" noChangeAspect="1"/>
          </p:cNvPicPr>
          <p:nvPr>
            <p:ph idx="1"/>
          </p:nvPr>
        </p:nvPicPr>
        <p:blipFill rotWithShape="1">
          <a:blip r:embed="rId3"/>
          <a:srcRect l="3027" t="30554" r="30055" b="9836"/>
          <a:stretch/>
        </p:blipFill>
        <p:spPr>
          <a:xfrm>
            <a:off x="0" y="0"/>
            <a:ext cx="12192000" cy="6858000"/>
          </a:xfrm>
        </p:spPr>
      </p:pic>
      <p:pic>
        <p:nvPicPr>
          <p:cNvPr id="7" name="Picture 6">
            <a:extLst>
              <a:ext uri="{FF2B5EF4-FFF2-40B4-BE49-F238E27FC236}">
                <a16:creationId xmlns:a16="http://schemas.microsoft.com/office/drawing/2014/main" id="{5B543044-F7FE-1C85-3370-2058A3D17EF1}"/>
              </a:ext>
            </a:extLst>
          </p:cNvPr>
          <p:cNvPicPr>
            <a:picLocks noChangeAspect="1"/>
          </p:cNvPicPr>
          <p:nvPr/>
        </p:nvPicPr>
        <p:blipFill rotWithShape="1">
          <a:blip r:embed="rId4"/>
          <a:srcRect l="3816" t="60819" r="72500" b="9707"/>
          <a:stretch/>
        </p:blipFill>
        <p:spPr>
          <a:xfrm>
            <a:off x="7696200" y="1175084"/>
            <a:ext cx="4283242" cy="4507832"/>
          </a:xfrm>
          <a:prstGeom prst="rect">
            <a:avLst/>
          </a:prstGeom>
        </p:spPr>
      </p:pic>
    </p:spTree>
    <p:extLst>
      <p:ext uri="{BB962C8B-B14F-4D97-AF65-F5344CB8AC3E}">
        <p14:creationId xmlns:p14="http://schemas.microsoft.com/office/powerpoint/2010/main" val="795169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899B15-B443-F798-F50E-B5CA4CC3D925}"/>
              </a:ext>
            </a:extLst>
          </p:cNvPr>
          <p:cNvSpPr>
            <a:spLocks noGrp="1"/>
          </p:cNvSpPr>
          <p:nvPr>
            <p:ph type="sldNum" sz="quarter" idx="12"/>
          </p:nvPr>
        </p:nvSpPr>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19</a:t>
            </a:fld>
            <a:endParaRPr lang="en-US" sz="800"/>
          </a:p>
        </p:txBody>
      </p:sp>
      <p:pic>
        <p:nvPicPr>
          <p:cNvPr id="5" name="Content Placeholder 4">
            <a:extLst>
              <a:ext uri="{FF2B5EF4-FFF2-40B4-BE49-F238E27FC236}">
                <a16:creationId xmlns:a16="http://schemas.microsoft.com/office/drawing/2014/main" id="{2976D6DF-7B33-3DC3-23D7-A690A6AF48C5}"/>
              </a:ext>
            </a:extLst>
          </p:cNvPr>
          <p:cNvPicPr>
            <a:picLocks noGrp="1" noChangeAspect="1"/>
          </p:cNvPicPr>
          <p:nvPr>
            <p:ph idx="1"/>
          </p:nvPr>
        </p:nvPicPr>
        <p:blipFill rotWithShape="1">
          <a:blip r:embed="rId3"/>
          <a:srcRect l="3459" t="30299" r="30631" b="9835"/>
          <a:stretch/>
        </p:blipFill>
        <p:spPr>
          <a:xfrm>
            <a:off x="0" y="0"/>
            <a:ext cx="8229599" cy="6858000"/>
          </a:xfrm>
        </p:spPr>
      </p:pic>
      <p:pic>
        <p:nvPicPr>
          <p:cNvPr id="13" name="Picture 12">
            <a:extLst>
              <a:ext uri="{FF2B5EF4-FFF2-40B4-BE49-F238E27FC236}">
                <a16:creationId xmlns:a16="http://schemas.microsoft.com/office/drawing/2014/main" id="{370FAE03-A4B0-7B5B-3C27-FDEE12462EF3}"/>
              </a:ext>
            </a:extLst>
          </p:cNvPr>
          <p:cNvPicPr>
            <a:picLocks noChangeAspect="1"/>
          </p:cNvPicPr>
          <p:nvPr/>
        </p:nvPicPr>
        <p:blipFill rotWithShape="1">
          <a:blip r:embed="rId4"/>
          <a:srcRect l="8553" t="30877" r="67368" b="10176"/>
          <a:stretch/>
        </p:blipFill>
        <p:spPr>
          <a:xfrm>
            <a:off x="8229599" y="0"/>
            <a:ext cx="3962401" cy="6858000"/>
          </a:xfrm>
          <a:prstGeom prst="rect">
            <a:avLst/>
          </a:prstGeom>
        </p:spPr>
      </p:pic>
    </p:spTree>
    <p:extLst>
      <p:ext uri="{BB962C8B-B14F-4D97-AF65-F5344CB8AC3E}">
        <p14:creationId xmlns:p14="http://schemas.microsoft.com/office/powerpoint/2010/main" val="998650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371475" y="196182"/>
            <a:ext cx="11520487" cy="758824"/>
          </a:xfrm>
        </p:spPr>
        <p:txBody>
          <a:bodyPr anchor="ctr">
            <a:normAutofit/>
          </a:bodyPr>
          <a:lstStyle/>
          <a:p>
            <a:r>
              <a:rPr lang="en-US" dirty="0"/>
              <a:t>Overview</a:t>
            </a:r>
          </a:p>
        </p:txBody>
      </p:sp>
      <p:graphicFrame>
        <p:nvGraphicFramePr>
          <p:cNvPr id="13" name="Content Placeholder 10">
            <a:extLst>
              <a:ext uri="{FF2B5EF4-FFF2-40B4-BE49-F238E27FC236}">
                <a16:creationId xmlns:a16="http://schemas.microsoft.com/office/drawing/2014/main" id="{7E02C4FE-213B-8EB7-7F0A-566083AF7DFF}"/>
              </a:ext>
            </a:extLst>
          </p:cNvPr>
          <p:cNvGraphicFramePr>
            <a:graphicFrameLocks noGrp="1"/>
          </p:cNvGraphicFramePr>
          <p:nvPr>
            <p:ph idx="1"/>
            <p:extLst>
              <p:ext uri="{D42A27DB-BD31-4B8C-83A1-F6EECF244321}">
                <p14:modId xmlns:p14="http://schemas.microsoft.com/office/powerpoint/2010/main" val="2158657595"/>
              </p:ext>
            </p:extLst>
          </p:nvPr>
        </p:nvGraphicFramePr>
        <p:xfrm>
          <a:off x="371474" y="1233488"/>
          <a:ext cx="11520487" cy="4943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02E89620-53C0-5070-4153-21D504D55EF0}"/>
              </a:ext>
            </a:extLst>
          </p:cNvPr>
          <p:cNvPicPr>
            <a:picLocks noChangeAspect="1"/>
          </p:cNvPicPr>
          <p:nvPr/>
        </p:nvPicPr>
        <p:blipFill>
          <a:blip r:embed="rId8"/>
          <a:stretch>
            <a:fillRect/>
          </a:stretch>
        </p:blipFill>
        <p:spPr>
          <a:xfrm>
            <a:off x="6902617" y="1105611"/>
            <a:ext cx="1840330" cy="1731043"/>
          </a:xfrm>
          <a:prstGeom prst="rect">
            <a:avLst/>
          </a:prstGeom>
        </p:spPr>
      </p:pic>
    </p:spTree>
    <p:extLst>
      <p:ext uri="{BB962C8B-B14F-4D97-AF65-F5344CB8AC3E}">
        <p14:creationId xmlns:p14="http://schemas.microsoft.com/office/powerpoint/2010/main" val="1154969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899B15-B443-F798-F50E-B5CA4CC3D925}"/>
              </a:ext>
            </a:extLst>
          </p:cNvPr>
          <p:cNvSpPr>
            <a:spLocks noGrp="1"/>
          </p:cNvSpPr>
          <p:nvPr>
            <p:ph type="sldNum" sz="quarter" idx="12"/>
          </p:nvPr>
        </p:nvSpPr>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20</a:t>
            </a:fld>
            <a:endParaRPr lang="en-US" sz="800"/>
          </a:p>
        </p:txBody>
      </p:sp>
      <p:pic>
        <p:nvPicPr>
          <p:cNvPr id="5" name="Content Placeholder 4">
            <a:extLst>
              <a:ext uri="{FF2B5EF4-FFF2-40B4-BE49-F238E27FC236}">
                <a16:creationId xmlns:a16="http://schemas.microsoft.com/office/drawing/2014/main" id="{4DC266E5-3E39-7FFF-271B-12CD73F019A7}"/>
              </a:ext>
            </a:extLst>
          </p:cNvPr>
          <p:cNvPicPr>
            <a:picLocks noGrp="1" noChangeAspect="1"/>
          </p:cNvPicPr>
          <p:nvPr>
            <p:ph idx="1"/>
          </p:nvPr>
        </p:nvPicPr>
        <p:blipFill rotWithShape="1">
          <a:blip r:embed="rId3"/>
          <a:srcRect l="3171" t="30811" r="30487" b="10090"/>
          <a:stretch/>
        </p:blipFill>
        <p:spPr>
          <a:xfrm>
            <a:off x="0" y="0"/>
            <a:ext cx="12192000" cy="6858000"/>
          </a:xfrm>
        </p:spPr>
      </p:pic>
      <p:pic>
        <p:nvPicPr>
          <p:cNvPr id="7" name="Picture 6">
            <a:extLst>
              <a:ext uri="{FF2B5EF4-FFF2-40B4-BE49-F238E27FC236}">
                <a16:creationId xmlns:a16="http://schemas.microsoft.com/office/drawing/2014/main" id="{F723AC45-0AE5-C2DF-744E-D4F4EC581169}"/>
              </a:ext>
            </a:extLst>
          </p:cNvPr>
          <p:cNvPicPr>
            <a:picLocks noChangeAspect="1"/>
          </p:cNvPicPr>
          <p:nvPr/>
        </p:nvPicPr>
        <p:blipFill rotWithShape="1">
          <a:blip r:embed="rId4"/>
          <a:srcRect l="3948" t="60819" r="68947" b="10877"/>
          <a:stretch/>
        </p:blipFill>
        <p:spPr>
          <a:xfrm>
            <a:off x="5358063" y="449178"/>
            <a:ext cx="5149516" cy="4062329"/>
          </a:xfrm>
          <a:prstGeom prst="rect">
            <a:avLst/>
          </a:prstGeom>
        </p:spPr>
      </p:pic>
    </p:spTree>
    <p:extLst>
      <p:ext uri="{BB962C8B-B14F-4D97-AF65-F5344CB8AC3E}">
        <p14:creationId xmlns:p14="http://schemas.microsoft.com/office/powerpoint/2010/main" val="2885404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899B15-B443-F798-F50E-B5CA4CC3D925}"/>
              </a:ext>
            </a:extLst>
          </p:cNvPr>
          <p:cNvSpPr>
            <a:spLocks noGrp="1"/>
          </p:cNvSpPr>
          <p:nvPr>
            <p:ph type="sldNum" sz="quarter" idx="12"/>
          </p:nvPr>
        </p:nvSpPr>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21</a:t>
            </a:fld>
            <a:endParaRPr lang="en-US" sz="800"/>
          </a:p>
        </p:txBody>
      </p:sp>
      <p:pic>
        <p:nvPicPr>
          <p:cNvPr id="6" name="Content Placeholder 5">
            <a:extLst>
              <a:ext uri="{FF2B5EF4-FFF2-40B4-BE49-F238E27FC236}">
                <a16:creationId xmlns:a16="http://schemas.microsoft.com/office/drawing/2014/main" id="{E382BBE6-5402-E289-C68A-1F8D498E8B9E}"/>
              </a:ext>
            </a:extLst>
          </p:cNvPr>
          <p:cNvPicPr>
            <a:picLocks noGrp="1" noChangeAspect="1"/>
          </p:cNvPicPr>
          <p:nvPr>
            <p:ph idx="1"/>
          </p:nvPr>
        </p:nvPicPr>
        <p:blipFill rotWithShape="1">
          <a:blip r:embed="rId3"/>
          <a:srcRect l="3353" t="22067" r="30630" b="14168"/>
          <a:stretch/>
        </p:blipFill>
        <p:spPr>
          <a:xfrm>
            <a:off x="0" y="0"/>
            <a:ext cx="12192000" cy="6858000"/>
          </a:xfrm>
        </p:spPr>
      </p:pic>
    </p:spTree>
    <p:extLst>
      <p:ext uri="{BB962C8B-B14F-4D97-AF65-F5344CB8AC3E}">
        <p14:creationId xmlns:p14="http://schemas.microsoft.com/office/powerpoint/2010/main" val="2889336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899B15-B443-F798-F50E-B5CA4CC3D925}"/>
              </a:ext>
            </a:extLst>
          </p:cNvPr>
          <p:cNvSpPr>
            <a:spLocks noGrp="1"/>
          </p:cNvSpPr>
          <p:nvPr>
            <p:ph type="sldNum" sz="quarter" idx="12"/>
          </p:nvPr>
        </p:nvSpPr>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22</a:t>
            </a:fld>
            <a:endParaRPr lang="en-US" sz="800"/>
          </a:p>
        </p:txBody>
      </p:sp>
      <p:pic>
        <p:nvPicPr>
          <p:cNvPr id="7" name="Content Placeholder 6">
            <a:extLst>
              <a:ext uri="{FF2B5EF4-FFF2-40B4-BE49-F238E27FC236}">
                <a16:creationId xmlns:a16="http://schemas.microsoft.com/office/drawing/2014/main" id="{098D1043-7043-1E32-5067-472BE017914F}"/>
              </a:ext>
            </a:extLst>
          </p:cNvPr>
          <p:cNvPicPr>
            <a:picLocks noGrp="1" noChangeAspect="1"/>
          </p:cNvPicPr>
          <p:nvPr>
            <p:ph idx="1"/>
          </p:nvPr>
        </p:nvPicPr>
        <p:blipFill rotWithShape="1">
          <a:blip r:embed="rId3"/>
          <a:srcRect l="3600" t="22067" r="31167" b="14630"/>
          <a:stretch/>
        </p:blipFill>
        <p:spPr>
          <a:xfrm>
            <a:off x="0" y="0"/>
            <a:ext cx="12192000" cy="6858000"/>
          </a:xfrm>
        </p:spPr>
      </p:pic>
    </p:spTree>
    <p:extLst>
      <p:ext uri="{BB962C8B-B14F-4D97-AF65-F5344CB8AC3E}">
        <p14:creationId xmlns:p14="http://schemas.microsoft.com/office/powerpoint/2010/main" val="2353814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00B059-8249-401E-BECD-DC838B36F9FB}"/>
              </a:ext>
            </a:extLst>
          </p:cNvPr>
          <p:cNvSpPr>
            <a:spLocks noGrp="1"/>
          </p:cNvSpPr>
          <p:nvPr>
            <p:ph type="title"/>
          </p:nvPr>
        </p:nvSpPr>
        <p:spPr>
          <a:xfrm>
            <a:off x="371475" y="1334424"/>
            <a:ext cx="4448175" cy="1520824"/>
          </a:xfrm>
        </p:spPr>
        <p:txBody>
          <a:bodyPr anchor="b">
            <a:normAutofit/>
          </a:bodyPr>
          <a:lstStyle/>
          <a:p>
            <a:r>
              <a:rPr lang="en-US" dirty="0"/>
              <a:t>Significance</a:t>
            </a:r>
          </a:p>
        </p:txBody>
      </p:sp>
      <p:sp>
        <p:nvSpPr>
          <p:cNvPr id="3" name="Slide Number Placeholder 2">
            <a:extLst>
              <a:ext uri="{FF2B5EF4-FFF2-40B4-BE49-F238E27FC236}">
                <a16:creationId xmlns:a16="http://schemas.microsoft.com/office/drawing/2014/main" id="{581E71C2-3FC1-41C1-8255-33A1AC802247}"/>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23</a:t>
            </a:fld>
            <a:endParaRPr lang="en-US" sz="800"/>
          </a:p>
        </p:txBody>
      </p:sp>
      <p:sp>
        <p:nvSpPr>
          <p:cNvPr id="18" name="Text Placeholder 17">
            <a:extLst>
              <a:ext uri="{FF2B5EF4-FFF2-40B4-BE49-F238E27FC236}">
                <a16:creationId xmlns:a16="http://schemas.microsoft.com/office/drawing/2014/main" id="{ED42596E-DB09-43F7-A053-18CEB2DDE639}"/>
              </a:ext>
            </a:extLst>
          </p:cNvPr>
          <p:cNvSpPr>
            <a:spLocks noGrp="1"/>
          </p:cNvSpPr>
          <p:nvPr>
            <p:ph sz="half" idx="2"/>
          </p:nvPr>
        </p:nvSpPr>
        <p:spPr>
          <a:xfrm>
            <a:off x="3609563" y="3429000"/>
            <a:ext cx="4448175" cy="2771774"/>
          </a:xfrm>
        </p:spPr>
        <p:txBody>
          <a:bodyPr>
            <a:normAutofit/>
          </a:bodyPr>
          <a:lstStyle/>
          <a:p>
            <a:r>
              <a:rPr lang="en-GB" sz="2400" dirty="0"/>
              <a:t>Valuable insights</a:t>
            </a:r>
          </a:p>
          <a:p>
            <a:r>
              <a:rPr lang="en-GB" sz="2400" dirty="0"/>
              <a:t>Improvement focus</a:t>
            </a:r>
          </a:p>
          <a:p>
            <a:r>
              <a:rPr lang="en-GB" sz="2400" dirty="0"/>
              <a:t>Evaluation of effectiveness</a:t>
            </a:r>
          </a:p>
          <a:p>
            <a:r>
              <a:rPr lang="en-GB" sz="2400" dirty="0"/>
              <a:t>Trend identification</a:t>
            </a:r>
          </a:p>
          <a:p>
            <a:r>
              <a:rPr lang="en-GB" sz="2400" dirty="0"/>
              <a:t>Comprehensive understanding</a:t>
            </a:r>
            <a:endParaRPr lang="en-US" sz="2400" dirty="0"/>
          </a:p>
        </p:txBody>
      </p:sp>
      <p:pic>
        <p:nvPicPr>
          <p:cNvPr id="20" name="Picture 19">
            <a:extLst>
              <a:ext uri="{FF2B5EF4-FFF2-40B4-BE49-F238E27FC236}">
                <a16:creationId xmlns:a16="http://schemas.microsoft.com/office/drawing/2014/main" id="{F46E54D5-7F1A-A094-FF3C-96B1AAA123D4}"/>
              </a:ext>
            </a:extLst>
          </p:cNvPr>
          <p:cNvPicPr>
            <a:picLocks noChangeAspect="1"/>
          </p:cNvPicPr>
          <p:nvPr/>
        </p:nvPicPr>
        <p:blipFill rotWithShape="1">
          <a:blip r:embed="rId3"/>
          <a:srcRect l="9175" r="15112" b="-1"/>
          <a:stretch/>
        </p:blipFill>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noFill/>
        </p:spPr>
      </p:pic>
      <p:pic>
        <p:nvPicPr>
          <p:cNvPr id="7" name="Content Placeholder 6">
            <a:extLst>
              <a:ext uri="{FF2B5EF4-FFF2-40B4-BE49-F238E27FC236}">
                <a16:creationId xmlns:a16="http://schemas.microsoft.com/office/drawing/2014/main" id="{223410A5-70A6-6AD3-B612-9223F7B0C5F4}"/>
              </a:ext>
            </a:extLst>
          </p:cNvPr>
          <p:cNvPicPr>
            <a:picLocks noGrp="1" noChangeAspect="1"/>
          </p:cNvPicPr>
          <p:nvPr>
            <p:ph sz="half" idx="1"/>
          </p:nvPr>
        </p:nvPicPr>
        <p:blipFill>
          <a:blip r:embed="rId4"/>
          <a:stretch>
            <a:fillRect/>
          </a:stretch>
        </p:blipFill>
        <p:spPr>
          <a:xfrm>
            <a:off x="473008" y="3218951"/>
            <a:ext cx="2927350" cy="2914998"/>
          </a:xfrm>
        </p:spPr>
      </p:pic>
      <p:pic>
        <p:nvPicPr>
          <p:cNvPr id="9" name="Picture 8">
            <a:extLst>
              <a:ext uri="{FF2B5EF4-FFF2-40B4-BE49-F238E27FC236}">
                <a16:creationId xmlns:a16="http://schemas.microsoft.com/office/drawing/2014/main" id="{3875282B-A66E-1734-BE29-9EE06245D5D2}"/>
              </a:ext>
            </a:extLst>
          </p:cNvPr>
          <p:cNvPicPr>
            <a:picLocks noChangeAspect="1"/>
          </p:cNvPicPr>
          <p:nvPr/>
        </p:nvPicPr>
        <p:blipFill rotWithShape="1">
          <a:blip r:embed="rId5"/>
          <a:srcRect b="12327"/>
          <a:stretch/>
        </p:blipFill>
        <p:spPr>
          <a:xfrm>
            <a:off x="-16601" y="0"/>
            <a:ext cx="4836251" cy="2914998"/>
          </a:xfrm>
          <a:prstGeom prst="rect">
            <a:avLst/>
          </a:prstGeom>
        </p:spPr>
      </p:pic>
    </p:spTree>
    <p:extLst>
      <p:ext uri="{BB962C8B-B14F-4D97-AF65-F5344CB8AC3E}">
        <p14:creationId xmlns:p14="http://schemas.microsoft.com/office/powerpoint/2010/main" val="2900026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899B15-B443-F798-F50E-B5CA4CC3D925}"/>
              </a:ext>
            </a:extLst>
          </p:cNvPr>
          <p:cNvSpPr>
            <a:spLocks noGrp="1"/>
          </p:cNvSpPr>
          <p:nvPr>
            <p:ph type="sldNum" sz="quarter" idx="12"/>
          </p:nvPr>
        </p:nvSpPr>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24</a:t>
            </a:fld>
            <a:endParaRPr lang="en-US" sz="800"/>
          </a:p>
        </p:txBody>
      </p:sp>
      <p:pic>
        <p:nvPicPr>
          <p:cNvPr id="6" name="Content Placeholder 5">
            <a:extLst>
              <a:ext uri="{FF2B5EF4-FFF2-40B4-BE49-F238E27FC236}">
                <a16:creationId xmlns:a16="http://schemas.microsoft.com/office/drawing/2014/main" id="{320EA83B-700A-D953-38FE-ECA9C9D26441}"/>
              </a:ext>
            </a:extLst>
          </p:cNvPr>
          <p:cNvPicPr>
            <a:picLocks noGrp="1" noChangeAspect="1"/>
          </p:cNvPicPr>
          <p:nvPr>
            <p:ph idx="1"/>
          </p:nvPr>
        </p:nvPicPr>
        <p:blipFill rotWithShape="1">
          <a:blip r:embed="rId3"/>
          <a:srcRect l="5952" t="22067" r="5939" b="14168"/>
          <a:stretch/>
        </p:blipFill>
        <p:spPr>
          <a:xfrm>
            <a:off x="0" y="0"/>
            <a:ext cx="12192000" cy="6858000"/>
          </a:xfrm>
        </p:spPr>
      </p:pic>
    </p:spTree>
    <p:extLst>
      <p:ext uri="{BB962C8B-B14F-4D97-AF65-F5344CB8AC3E}">
        <p14:creationId xmlns:p14="http://schemas.microsoft.com/office/powerpoint/2010/main" val="2242046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973788-4448-7D41-DB21-CB507006509A}"/>
              </a:ext>
            </a:extLst>
          </p:cNvPr>
          <p:cNvSpPr>
            <a:spLocks noGrp="1"/>
          </p:cNvSpPr>
          <p:nvPr>
            <p:ph type="sldNum" sz="quarter" idx="12"/>
          </p:nvPr>
        </p:nvSpPr>
        <p:spPr/>
        <p:txBody>
          <a:bodyPr/>
          <a:lstStyle/>
          <a:p>
            <a:fld id="{03DC2DEF-D2FE-4B45-ABA4-9F153FD1C98A}" type="slidenum">
              <a:rPr lang="en-US" smtClean="0"/>
              <a:pPr/>
              <a:t>25</a:t>
            </a:fld>
            <a:endParaRPr lang="en-US" dirty="0"/>
          </a:p>
        </p:txBody>
      </p:sp>
      <p:pic>
        <p:nvPicPr>
          <p:cNvPr id="5" name="Picture 4">
            <a:extLst>
              <a:ext uri="{FF2B5EF4-FFF2-40B4-BE49-F238E27FC236}">
                <a16:creationId xmlns:a16="http://schemas.microsoft.com/office/drawing/2014/main" id="{9CC6C4D2-0EB4-E4AF-84DE-206C7967D2B3}"/>
              </a:ext>
            </a:extLst>
          </p:cNvPr>
          <p:cNvPicPr>
            <a:picLocks noChangeAspect="1"/>
          </p:cNvPicPr>
          <p:nvPr/>
        </p:nvPicPr>
        <p:blipFill rotWithShape="1">
          <a:blip r:embed="rId3"/>
          <a:srcRect l="9860" t="15672" r="9131" b="33568"/>
          <a:stretch/>
        </p:blipFill>
        <p:spPr>
          <a:xfrm>
            <a:off x="0" y="0"/>
            <a:ext cx="7122696" cy="3481137"/>
          </a:xfrm>
          <a:prstGeom prst="rect">
            <a:avLst/>
          </a:prstGeom>
        </p:spPr>
      </p:pic>
      <p:sp>
        <p:nvSpPr>
          <p:cNvPr id="2" name="TextBox 1">
            <a:extLst>
              <a:ext uri="{FF2B5EF4-FFF2-40B4-BE49-F238E27FC236}">
                <a16:creationId xmlns:a16="http://schemas.microsoft.com/office/drawing/2014/main" id="{939F1803-F2B3-5511-5BE7-A95330E60905}"/>
              </a:ext>
            </a:extLst>
          </p:cNvPr>
          <p:cNvSpPr txBox="1"/>
          <p:nvPr/>
        </p:nvSpPr>
        <p:spPr>
          <a:xfrm>
            <a:off x="759417" y="3874576"/>
            <a:ext cx="10027403"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76166"/>
                </a:solidFill>
                <a:effectLst/>
                <a:uLnTx/>
                <a:uFillTx/>
                <a:latin typeface="Times New Roman" panose="02020603050405020304" pitchFamily="18" charset="0"/>
                <a:ea typeface="Georgia" panose="02040502050405020303" pitchFamily="18" charset="0"/>
                <a:cs typeface="Mangal" panose="02040503050203030202" pitchFamily="18" charset="0"/>
              </a:rPr>
              <a:t>The data reveals varying revenue patterns across different months. Notably, November stood out with the highest revenue, indicating a potential seasonality or special factors driving higher sales during that time. Further exploration into the reasons behind this spike could guide strategies for maximizing revenue during specific periods.</a:t>
            </a:r>
            <a:endParaRPr kumimoji="0" lang="en-IN" sz="2400" b="0" i="0" u="none" strike="noStrike" kern="1200" cap="none" spc="0" normalizeH="0" baseline="0" noProof="0" dirty="0">
              <a:ln>
                <a:noFill/>
              </a:ln>
              <a:solidFill>
                <a:prstClr val="black"/>
              </a:solidFill>
              <a:effectLst/>
              <a:uLnTx/>
              <a:uFillTx/>
              <a:latin typeface="Georgia" panose="02040502050405020303" pitchFamily="18" charset="0"/>
              <a:ea typeface="Georgia" panose="02040502050405020303" pitchFamily="18" charset="0"/>
              <a:cs typeface="Mangal" panose="02040503050203030202" pitchFamily="18" charset="0"/>
            </a:endParaRPr>
          </a:p>
        </p:txBody>
      </p:sp>
    </p:spTree>
    <p:extLst>
      <p:ext uri="{BB962C8B-B14F-4D97-AF65-F5344CB8AC3E}">
        <p14:creationId xmlns:p14="http://schemas.microsoft.com/office/powerpoint/2010/main" val="2475886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p:txBody>
          <a:bodyPr anchor="ctr">
            <a:normAutofit/>
          </a:bodyPr>
          <a:lstStyle/>
          <a:p>
            <a:r>
              <a:rPr lang="en-US" dirty="0"/>
              <a:t>Problem Statement</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p:txBody>
          <a:bodyPr anchor="ctr">
            <a:normAutofit/>
          </a:bodyPr>
          <a:lstStyle/>
          <a:p>
            <a:r>
              <a:rPr lang="en-US" dirty="0"/>
              <a:t>Objective</a:t>
            </a:r>
          </a:p>
          <a:p>
            <a:r>
              <a:rPr lang="en-US" dirty="0"/>
              <a:t>Analysis Scope</a:t>
            </a:r>
          </a:p>
          <a:p>
            <a:r>
              <a:rPr lang="en-US" dirty="0"/>
              <a:t>Goal</a:t>
            </a:r>
          </a:p>
          <a:p>
            <a:r>
              <a:rPr lang="en-US" dirty="0"/>
              <a:t>Insights &amp; Recommendations.</a:t>
            </a:r>
          </a:p>
          <a:p>
            <a:r>
              <a:rPr lang="en-US" dirty="0"/>
              <a:t>Report &amp; Presentation</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3</a:t>
            </a:fld>
            <a:endParaRPr lang="en-US" sz="800"/>
          </a:p>
        </p:txBody>
      </p:sp>
      <p:pic>
        <p:nvPicPr>
          <p:cNvPr id="9" name="Picture 8">
            <a:extLst>
              <a:ext uri="{FF2B5EF4-FFF2-40B4-BE49-F238E27FC236}">
                <a16:creationId xmlns:a16="http://schemas.microsoft.com/office/drawing/2014/main" id="{1A6D5DFF-8310-D1F1-EFBB-0C87DEA3CD3B}"/>
              </a:ext>
            </a:extLst>
          </p:cNvPr>
          <p:cNvPicPr>
            <a:picLocks noChangeAspect="1"/>
          </p:cNvPicPr>
          <p:nvPr/>
        </p:nvPicPr>
        <p:blipFill>
          <a:blip r:embed="rId3"/>
          <a:stretch>
            <a:fillRect/>
          </a:stretch>
        </p:blipFill>
        <p:spPr>
          <a:xfrm>
            <a:off x="3080085" y="160421"/>
            <a:ext cx="4074694" cy="3930316"/>
          </a:xfrm>
          <a:prstGeom prst="rect">
            <a:avLst/>
          </a:prstGeom>
        </p:spPr>
      </p:pic>
    </p:spTree>
    <p:extLst>
      <p:ext uri="{BB962C8B-B14F-4D97-AF65-F5344CB8AC3E}">
        <p14:creationId xmlns:p14="http://schemas.microsoft.com/office/powerpoint/2010/main" val="1300311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73D93548-790E-C8C9-F99D-C60B42C66397}"/>
              </a:ext>
            </a:extLst>
          </p:cNvPr>
          <p:cNvPicPr>
            <a:picLocks noGrp="1" noChangeAspect="1"/>
          </p:cNvPicPr>
          <p:nvPr>
            <p:ph type="pic" sz="quarter" idx="10"/>
          </p:nvPr>
        </p:nvPicPr>
        <p:blipFill rotWithShape="1">
          <a:blip r:embed="rId3"/>
          <a:srcRect l="4709" t="23160" r="65294" b="31199"/>
          <a:stretch/>
        </p:blipFill>
        <p:spPr>
          <a:xfrm>
            <a:off x="737937" y="577516"/>
            <a:ext cx="5133474" cy="5694947"/>
          </a:xfrm>
        </p:spPr>
      </p:pic>
      <p:sp>
        <p:nvSpPr>
          <p:cNvPr id="14" name="Subtitle 3">
            <a:extLst>
              <a:ext uri="{FF2B5EF4-FFF2-40B4-BE49-F238E27FC236}">
                <a16:creationId xmlns:a16="http://schemas.microsoft.com/office/drawing/2014/main" id="{DADAD221-B4E9-44BC-687D-85C18629DD0A}"/>
              </a:ext>
            </a:extLst>
          </p:cNvPr>
          <p:cNvSpPr>
            <a:spLocks noGrp="1"/>
          </p:cNvSpPr>
          <p:nvPr>
            <p:ph type="subTitle" idx="1"/>
          </p:nvPr>
        </p:nvSpPr>
        <p:spPr/>
        <p:txBody>
          <a:bodyPr/>
          <a:lstStyle/>
          <a:p>
            <a:r>
              <a:rPr lang="en-US" dirty="0"/>
              <a:t>We are going to deep dive  </a:t>
            </a:r>
            <a:r>
              <a:rPr lang="en-IN" dirty="0"/>
              <a:t>analyse of this top</a:t>
            </a:r>
            <a:endParaRPr lang="en-US" dirty="0"/>
          </a:p>
        </p:txBody>
      </p:sp>
      <p:pic>
        <p:nvPicPr>
          <p:cNvPr id="9" name="Picture 8">
            <a:extLst>
              <a:ext uri="{FF2B5EF4-FFF2-40B4-BE49-F238E27FC236}">
                <a16:creationId xmlns:a16="http://schemas.microsoft.com/office/drawing/2014/main" id="{D4380FDC-1C09-7DC4-8734-3543EECAF890}"/>
              </a:ext>
            </a:extLst>
          </p:cNvPr>
          <p:cNvPicPr>
            <a:picLocks noChangeAspect="1"/>
          </p:cNvPicPr>
          <p:nvPr/>
        </p:nvPicPr>
        <p:blipFill>
          <a:blip r:embed="rId4"/>
          <a:stretch>
            <a:fillRect/>
          </a:stretch>
        </p:blipFill>
        <p:spPr>
          <a:xfrm>
            <a:off x="6905625" y="1512889"/>
            <a:ext cx="4263285" cy="3262311"/>
          </a:xfrm>
          <a:prstGeom prst="rect">
            <a:avLst/>
          </a:prstGeom>
        </p:spPr>
      </p:pic>
    </p:spTree>
    <p:extLst>
      <p:ext uri="{BB962C8B-B14F-4D97-AF65-F5344CB8AC3E}">
        <p14:creationId xmlns:p14="http://schemas.microsoft.com/office/powerpoint/2010/main" val="3802855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50D90D0-94F0-078B-CB99-461DDA5E4358}"/>
              </a:ext>
            </a:extLst>
          </p:cNvPr>
          <p:cNvGraphicFramePr/>
          <p:nvPr>
            <p:extLst>
              <p:ext uri="{D42A27DB-BD31-4B8C-83A1-F6EECF244321}">
                <p14:modId xmlns:p14="http://schemas.microsoft.com/office/powerpoint/2010/main" val="53096682"/>
              </p:ext>
            </p:extLst>
          </p:nvPr>
        </p:nvGraphicFramePr>
        <p:xfrm>
          <a:off x="899235" y="583188"/>
          <a:ext cx="10237337" cy="5612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7128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899B15-B443-F798-F50E-B5CA4CC3D925}"/>
              </a:ext>
            </a:extLst>
          </p:cNvPr>
          <p:cNvSpPr>
            <a:spLocks noGrp="1"/>
          </p:cNvSpPr>
          <p:nvPr>
            <p:ph type="sldNum" sz="quarter" idx="12"/>
          </p:nvPr>
        </p:nvSpPr>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6</a:t>
            </a:fld>
            <a:endParaRPr lang="en-US" sz="800"/>
          </a:p>
        </p:txBody>
      </p:sp>
      <p:sp>
        <p:nvSpPr>
          <p:cNvPr id="3" name="Content Placeholder 2">
            <a:extLst>
              <a:ext uri="{FF2B5EF4-FFF2-40B4-BE49-F238E27FC236}">
                <a16:creationId xmlns:a16="http://schemas.microsoft.com/office/drawing/2014/main" id="{F9447595-72F1-FB49-48E2-6502ABC7C21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3120872-6993-B800-9AC4-481472E43E5C}"/>
              </a:ext>
            </a:extLst>
          </p:cNvPr>
          <p:cNvPicPr>
            <a:picLocks noChangeAspect="1"/>
          </p:cNvPicPr>
          <p:nvPr/>
        </p:nvPicPr>
        <p:blipFill rotWithShape="1">
          <a:blip r:embed="rId3"/>
          <a:srcRect l="15664" t="22391" r="20212" b="14026"/>
          <a:stretch/>
        </p:blipFill>
        <p:spPr bwMode="auto">
          <a:xfrm>
            <a:off x="0" y="0"/>
            <a:ext cx="12192000"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41081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899B15-B443-F798-F50E-B5CA4CC3D925}"/>
              </a:ext>
            </a:extLst>
          </p:cNvPr>
          <p:cNvSpPr>
            <a:spLocks noGrp="1"/>
          </p:cNvSpPr>
          <p:nvPr>
            <p:ph type="sldNum" sz="quarter" idx="12"/>
          </p:nvPr>
        </p:nvSpPr>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7</a:t>
            </a:fld>
            <a:endParaRPr lang="en-US" sz="800"/>
          </a:p>
        </p:txBody>
      </p:sp>
      <p:pic>
        <p:nvPicPr>
          <p:cNvPr id="6" name="Content Placeholder 5">
            <a:extLst>
              <a:ext uri="{FF2B5EF4-FFF2-40B4-BE49-F238E27FC236}">
                <a16:creationId xmlns:a16="http://schemas.microsoft.com/office/drawing/2014/main" id="{80ABED18-7C1C-6998-03C7-D315D51CA251}"/>
              </a:ext>
            </a:extLst>
          </p:cNvPr>
          <p:cNvPicPr>
            <a:picLocks noGrp="1" noChangeAspect="1"/>
          </p:cNvPicPr>
          <p:nvPr>
            <p:ph idx="1"/>
          </p:nvPr>
        </p:nvPicPr>
        <p:blipFill rotWithShape="1">
          <a:blip r:embed="rId3"/>
          <a:srcRect l="9851" t="22067" r="27866" b="14630"/>
          <a:stretch/>
        </p:blipFill>
        <p:spPr>
          <a:xfrm>
            <a:off x="-1" y="0"/>
            <a:ext cx="8462211" cy="3272589"/>
          </a:xfrm>
        </p:spPr>
      </p:pic>
      <p:pic>
        <p:nvPicPr>
          <p:cNvPr id="10" name="Picture 9">
            <a:extLst>
              <a:ext uri="{FF2B5EF4-FFF2-40B4-BE49-F238E27FC236}">
                <a16:creationId xmlns:a16="http://schemas.microsoft.com/office/drawing/2014/main" id="{5ED189DF-C17D-7FE8-5BA1-AF5189DCBD7B}"/>
              </a:ext>
            </a:extLst>
          </p:cNvPr>
          <p:cNvPicPr>
            <a:picLocks noChangeAspect="1"/>
          </p:cNvPicPr>
          <p:nvPr/>
        </p:nvPicPr>
        <p:blipFill rotWithShape="1">
          <a:blip r:embed="rId4"/>
          <a:srcRect l="36448" t="30644" r="44605" b="34502"/>
          <a:stretch/>
        </p:blipFill>
        <p:spPr>
          <a:xfrm>
            <a:off x="8462211" y="0"/>
            <a:ext cx="3729789" cy="3416966"/>
          </a:xfrm>
          <a:prstGeom prst="rect">
            <a:avLst/>
          </a:prstGeom>
        </p:spPr>
      </p:pic>
      <p:pic>
        <p:nvPicPr>
          <p:cNvPr id="3" name="Picture 2">
            <a:extLst>
              <a:ext uri="{FF2B5EF4-FFF2-40B4-BE49-F238E27FC236}">
                <a16:creationId xmlns:a16="http://schemas.microsoft.com/office/drawing/2014/main" id="{F4B09870-86B1-E8AE-3C8B-1B4E11F00E5B}"/>
              </a:ext>
            </a:extLst>
          </p:cNvPr>
          <p:cNvPicPr>
            <a:picLocks noChangeAspect="1"/>
          </p:cNvPicPr>
          <p:nvPr/>
        </p:nvPicPr>
        <p:blipFill rotWithShape="1">
          <a:blip r:embed="rId5"/>
          <a:srcRect l="3158" t="30175" r="8553" b="9942"/>
          <a:stretch/>
        </p:blipFill>
        <p:spPr>
          <a:xfrm>
            <a:off x="0" y="3224463"/>
            <a:ext cx="5598695" cy="3585411"/>
          </a:xfrm>
          <a:prstGeom prst="rect">
            <a:avLst/>
          </a:prstGeom>
        </p:spPr>
      </p:pic>
      <p:pic>
        <p:nvPicPr>
          <p:cNvPr id="7" name="Picture 6">
            <a:extLst>
              <a:ext uri="{FF2B5EF4-FFF2-40B4-BE49-F238E27FC236}">
                <a16:creationId xmlns:a16="http://schemas.microsoft.com/office/drawing/2014/main" id="{83639715-D88D-E053-A189-9AA753FF5CEE}"/>
              </a:ext>
            </a:extLst>
          </p:cNvPr>
          <p:cNvPicPr>
            <a:picLocks noChangeAspect="1"/>
          </p:cNvPicPr>
          <p:nvPr/>
        </p:nvPicPr>
        <p:blipFill rotWithShape="1">
          <a:blip r:embed="rId6"/>
          <a:srcRect l="3159" t="30409" r="10394" b="10409"/>
          <a:stretch/>
        </p:blipFill>
        <p:spPr>
          <a:xfrm>
            <a:off x="5598694" y="3384883"/>
            <a:ext cx="6593306" cy="3585412"/>
          </a:xfrm>
          <a:prstGeom prst="rect">
            <a:avLst/>
          </a:prstGeom>
        </p:spPr>
      </p:pic>
    </p:spTree>
    <p:extLst>
      <p:ext uri="{BB962C8B-B14F-4D97-AF65-F5344CB8AC3E}">
        <p14:creationId xmlns:p14="http://schemas.microsoft.com/office/powerpoint/2010/main" val="822163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899B15-B443-F798-F50E-B5CA4CC3D925}"/>
              </a:ext>
            </a:extLst>
          </p:cNvPr>
          <p:cNvSpPr>
            <a:spLocks noGrp="1"/>
          </p:cNvSpPr>
          <p:nvPr>
            <p:ph type="sldNum" sz="quarter" idx="12"/>
          </p:nvPr>
        </p:nvSpPr>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8</a:t>
            </a:fld>
            <a:endParaRPr lang="en-US" sz="800"/>
          </a:p>
        </p:txBody>
      </p:sp>
      <p:pic>
        <p:nvPicPr>
          <p:cNvPr id="7" name="Content Placeholder 6">
            <a:extLst>
              <a:ext uri="{FF2B5EF4-FFF2-40B4-BE49-F238E27FC236}">
                <a16:creationId xmlns:a16="http://schemas.microsoft.com/office/drawing/2014/main" id="{166DFFE3-2E00-0E3D-63C7-FE2DA6440663}"/>
              </a:ext>
            </a:extLst>
          </p:cNvPr>
          <p:cNvPicPr>
            <a:picLocks noGrp="1" noChangeAspect="1"/>
          </p:cNvPicPr>
          <p:nvPr>
            <p:ph idx="1"/>
          </p:nvPr>
        </p:nvPicPr>
        <p:blipFill rotWithShape="1">
          <a:blip r:embed="rId3"/>
          <a:srcRect l="3093" t="30846" r="30110" b="10010"/>
          <a:stretch/>
        </p:blipFill>
        <p:spPr>
          <a:xfrm>
            <a:off x="0" y="0"/>
            <a:ext cx="12192000" cy="6857999"/>
          </a:xfrm>
        </p:spPr>
      </p:pic>
      <p:pic>
        <p:nvPicPr>
          <p:cNvPr id="9" name="Picture 8">
            <a:extLst>
              <a:ext uri="{FF2B5EF4-FFF2-40B4-BE49-F238E27FC236}">
                <a16:creationId xmlns:a16="http://schemas.microsoft.com/office/drawing/2014/main" id="{D137F24C-AF28-BC61-1FC3-0826AC90A03D}"/>
              </a:ext>
            </a:extLst>
          </p:cNvPr>
          <p:cNvPicPr>
            <a:picLocks noChangeAspect="1"/>
          </p:cNvPicPr>
          <p:nvPr/>
        </p:nvPicPr>
        <p:blipFill rotWithShape="1">
          <a:blip r:embed="rId4"/>
          <a:srcRect l="36842" t="31579" r="45921" b="35672"/>
          <a:stretch/>
        </p:blipFill>
        <p:spPr>
          <a:xfrm>
            <a:off x="6096000" y="-112295"/>
            <a:ext cx="2743200" cy="3164305"/>
          </a:xfrm>
          <a:prstGeom prst="rect">
            <a:avLst/>
          </a:prstGeom>
        </p:spPr>
      </p:pic>
    </p:spTree>
    <p:extLst>
      <p:ext uri="{BB962C8B-B14F-4D97-AF65-F5344CB8AC3E}">
        <p14:creationId xmlns:p14="http://schemas.microsoft.com/office/powerpoint/2010/main" val="1595813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899B15-B443-F798-F50E-B5CA4CC3D925}"/>
              </a:ext>
            </a:extLst>
          </p:cNvPr>
          <p:cNvSpPr>
            <a:spLocks noGrp="1"/>
          </p:cNvSpPr>
          <p:nvPr>
            <p:ph type="sldNum" sz="quarter" idx="12"/>
          </p:nvPr>
        </p:nvSpPr>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9</a:t>
            </a:fld>
            <a:endParaRPr lang="en-US" sz="800"/>
          </a:p>
        </p:txBody>
      </p:sp>
      <p:pic>
        <p:nvPicPr>
          <p:cNvPr id="6" name="Content Placeholder 5">
            <a:extLst>
              <a:ext uri="{FF2B5EF4-FFF2-40B4-BE49-F238E27FC236}">
                <a16:creationId xmlns:a16="http://schemas.microsoft.com/office/drawing/2014/main" id="{E694A9B8-F4BC-AA3D-3D81-FC903DAEA9D8}"/>
              </a:ext>
            </a:extLst>
          </p:cNvPr>
          <p:cNvPicPr>
            <a:picLocks noGrp="1" noChangeAspect="1"/>
          </p:cNvPicPr>
          <p:nvPr>
            <p:ph idx="1"/>
          </p:nvPr>
        </p:nvPicPr>
        <p:blipFill rotWithShape="1">
          <a:blip r:embed="rId3"/>
          <a:srcRect l="5412" t="31886" r="30713" b="10149"/>
          <a:stretch/>
        </p:blipFill>
        <p:spPr>
          <a:xfrm>
            <a:off x="954505" y="-112296"/>
            <a:ext cx="10282989" cy="4525711"/>
          </a:xfrm>
        </p:spPr>
      </p:pic>
      <p:pic>
        <p:nvPicPr>
          <p:cNvPr id="9" name="Picture 8">
            <a:extLst>
              <a:ext uri="{FF2B5EF4-FFF2-40B4-BE49-F238E27FC236}">
                <a16:creationId xmlns:a16="http://schemas.microsoft.com/office/drawing/2014/main" id="{464A0F5A-0BCE-7A6C-0E1C-2E73ABAD2D56}"/>
              </a:ext>
            </a:extLst>
          </p:cNvPr>
          <p:cNvPicPr>
            <a:picLocks noChangeAspect="1"/>
          </p:cNvPicPr>
          <p:nvPr/>
        </p:nvPicPr>
        <p:blipFill rotWithShape="1">
          <a:blip r:embed="rId4"/>
          <a:srcRect l="3421" t="59649" r="57369" b="10643"/>
          <a:stretch/>
        </p:blipFill>
        <p:spPr>
          <a:xfrm>
            <a:off x="954504" y="4525711"/>
            <a:ext cx="10282989" cy="2332289"/>
          </a:xfrm>
          <a:prstGeom prst="rect">
            <a:avLst/>
          </a:prstGeom>
        </p:spPr>
      </p:pic>
    </p:spTree>
    <p:extLst>
      <p:ext uri="{BB962C8B-B14F-4D97-AF65-F5344CB8AC3E}">
        <p14:creationId xmlns:p14="http://schemas.microsoft.com/office/powerpoint/2010/main" val="11549369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4111</TotalTime>
  <Words>4449</Words>
  <Application>Microsoft Office PowerPoint</Application>
  <PresentationFormat>Widescreen</PresentationFormat>
  <Paragraphs>247</Paragraphs>
  <Slides>25</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Calibri Light</vt:lpstr>
      <vt:lpstr>Georgia</vt:lpstr>
      <vt:lpstr>Google Sans</vt:lpstr>
      <vt:lpstr>Inter</vt:lpstr>
      <vt:lpstr>Segoe UI</vt:lpstr>
      <vt:lpstr>Söhne</vt:lpstr>
      <vt:lpstr>Times New Roman</vt:lpstr>
      <vt:lpstr>Office Theme</vt:lpstr>
      <vt:lpstr>Capstone Project</vt:lpstr>
      <vt:lpstr>Overview</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Significance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Shiraj Ahmad</dc:creator>
  <cp:lastModifiedBy>harshad sawkar</cp:lastModifiedBy>
  <cp:revision>40</cp:revision>
  <cp:lastPrinted>2023-08-08T07:18:30Z</cp:lastPrinted>
  <dcterms:created xsi:type="dcterms:W3CDTF">2023-07-12T12:40:49Z</dcterms:created>
  <dcterms:modified xsi:type="dcterms:W3CDTF">2023-08-09T15:38:46Z</dcterms:modified>
</cp:coreProperties>
</file>